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40"/>
  </p:notesMasterIdLst>
  <p:sldIdLst>
    <p:sldId id="280" r:id="rId6"/>
    <p:sldId id="287" r:id="rId7"/>
    <p:sldId id="283" r:id="rId8"/>
    <p:sldId id="282" r:id="rId9"/>
    <p:sldId id="281" r:id="rId10"/>
    <p:sldId id="286" r:id="rId11"/>
    <p:sldId id="279" r:id="rId12"/>
    <p:sldId id="272" r:id="rId13"/>
    <p:sldId id="256" r:id="rId14"/>
    <p:sldId id="284" r:id="rId15"/>
    <p:sldId id="271" r:id="rId16"/>
    <p:sldId id="285" r:id="rId17"/>
    <p:sldId id="258" r:id="rId18"/>
    <p:sldId id="260" r:id="rId19"/>
    <p:sldId id="290" r:id="rId20"/>
    <p:sldId id="267" r:id="rId21"/>
    <p:sldId id="268" r:id="rId22"/>
    <p:sldId id="289" r:id="rId23"/>
    <p:sldId id="265" r:id="rId24"/>
    <p:sldId id="266" r:id="rId25"/>
    <p:sldId id="291" r:id="rId26"/>
    <p:sldId id="275" r:id="rId27"/>
    <p:sldId id="276" r:id="rId28"/>
    <p:sldId id="292" r:id="rId29"/>
    <p:sldId id="277" r:id="rId30"/>
    <p:sldId id="278" r:id="rId31"/>
    <p:sldId id="288" r:id="rId32"/>
    <p:sldId id="261" r:id="rId33"/>
    <p:sldId id="262" r:id="rId34"/>
    <p:sldId id="263" r:id="rId35"/>
    <p:sldId id="264" r:id="rId36"/>
    <p:sldId id="269" r:id="rId37"/>
    <p:sldId id="274" r:id="rId38"/>
    <p:sldId id="273"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C450"/>
    <a:srgbClr val="FFABAB"/>
    <a:srgbClr val="CAE8AA"/>
    <a:srgbClr val="FFDDB3"/>
    <a:srgbClr val="FF6600"/>
    <a:srgbClr val="0097A7"/>
    <a:srgbClr val="B4C7E7"/>
    <a:srgbClr val="2E2E2E"/>
    <a:srgbClr val="F0C2C2"/>
    <a:srgbClr val="FF85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E8CB41-8A48-7896-5E32-1C1779C1A2CE}" v="651" dt="2022-09-28T11:55:08.836"/>
  </p1510:revLst>
</p1510:revInfo>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Stile medio 3 - Colore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3296810-A885-4BE3-A3E7-6D5BEEA58F35}" styleName="Stile medio 2 - Color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28" autoAdjust="0"/>
    <p:restoredTop sz="94660"/>
  </p:normalViewPr>
  <p:slideViewPr>
    <p:cSldViewPr snapToGrid="0">
      <p:cViewPr varScale="1">
        <p:scale>
          <a:sx n="81" d="100"/>
          <a:sy n="81" d="100"/>
        </p:scale>
        <p:origin x="427"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0A2AD-43E6-4CA0-9219-EC2DDF24ABC6}" type="datetimeFigureOut">
              <a:rPr lang="it-IT" smtClean="0"/>
              <a:t>05/10/2022</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131ECD-686E-468D-B571-FC348CC3837C}" type="slidenum">
              <a:rPr lang="it-IT" smtClean="0"/>
              <a:t>‹#›</a:t>
            </a:fld>
            <a:endParaRPr lang="it-IT"/>
          </a:p>
        </p:txBody>
      </p:sp>
    </p:spTree>
    <p:extLst>
      <p:ext uri="{BB962C8B-B14F-4D97-AF65-F5344CB8AC3E}">
        <p14:creationId xmlns:p14="http://schemas.microsoft.com/office/powerpoint/2010/main" val="2118384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1481626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662660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74781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90488" y="744538"/>
            <a:ext cx="6616700" cy="3722687"/>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79768" y="4715153"/>
            <a:ext cx="5438140" cy="446698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211165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GB"/>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GB"/>
          </a:p>
        </p:txBody>
      </p:sp>
      <p:sp>
        <p:nvSpPr>
          <p:cNvPr id="4" name="Segnaposto data 3"/>
          <p:cNvSpPr>
            <a:spLocks noGrp="1"/>
          </p:cNvSpPr>
          <p:nvPr>
            <p:ph type="dt" sz="half" idx="10"/>
          </p:nvPr>
        </p:nvSpPr>
        <p:spPr/>
        <p:txBody>
          <a:bodyPr/>
          <a:lstStyle/>
          <a:p>
            <a:fld id="{7A9CC49D-A883-4C08-87BB-2E20903FA05D}" type="datetimeFigureOut">
              <a:rPr lang="en-GB" smtClean="0"/>
              <a:t>05/10/2022</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3940800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7A9CC49D-A883-4C08-87BB-2E20903FA05D}" type="datetimeFigureOut">
              <a:rPr lang="en-GB" smtClean="0"/>
              <a:t>05/10/2022</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1407495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GB"/>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7A9CC49D-A883-4C08-87BB-2E20903FA05D}" type="datetimeFigureOut">
              <a:rPr lang="en-GB" smtClean="0"/>
              <a:t>05/10/2022</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452119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ver" userDrawn="1">
  <p:cSld name="Cover">
    <p:spTree>
      <p:nvGrpSpPr>
        <p:cNvPr id="1" name="Shape 9"/>
        <p:cNvGrpSpPr/>
        <p:nvPr/>
      </p:nvGrpSpPr>
      <p:grpSpPr>
        <a:xfrm>
          <a:off x="0" y="0"/>
          <a:ext cx="0" cy="0"/>
          <a:chOff x="0" y="0"/>
          <a:chExt cx="0" cy="0"/>
        </a:xfrm>
      </p:grpSpPr>
      <p:sp>
        <p:nvSpPr>
          <p:cNvPr id="7" name="Google Shape;55;p13">
            <a:extLst>
              <a:ext uri="{FF2B5EF4-FFF2-40B4-BE49-F238E27FC236}">
                <a16:creationId xmlns:a16="http://schemas.microsoft.com/office/drawing/2014/main" id="{EABE01A8-9980-480E-8721-C3CF38CD5C82}"/>
              </a:ext>
            </a:extLst>
          </p:cNvPr>
          <p:cNvSpPr/>
          <p:nvPr userDrawn="1"/>
        </p:nvSpPr>
        <p:spPr>
          <a:xfrm>
            <a:off x="-11" y="1446669"/>
            <a:ext cx="12192000" cy="5395868"/>
          </a:xfrm>
          <a:prstGeom prst="rect">
            <a:avLst/>
          </a:prstGeom>
          <a:solidFill>
            <a:srgbClr val="2F323E"/>
          </a:solidFill>
          <a:ln>
            <a:noFill/>
          </a:ln>
          <a:effectLst>
            <a:outerShdw blurRad="57150" dist="19050" dir="5400000" algn="bl" rotWithShape="0">
              <a:srgbClr val="000000">
                <a:alpha val="50000"/>
              </a:srgbClr>
            </a:outerShdw>
            <a:reflection endPos="30000" dist="38100" dir="5400000" fadeDir="5400012" sy="-100000" algn="bl" rotWithShape="0"/>
          </a:effectLst>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pic>
        <p:nvPicPr>
          <p:cNvPr id="8" name="Google Shape;56;p13">
            <a:extLst>
              <a:ext uri="{FF2B5EF4-FFF2-40B4-BE49-F238E27FC236}">
                <a16:creationId xmlns:a16="http://schemas.microsoft.com/office/drawing/2014/main" id="{BE9876BF-3903-4BF3-82DB-EF70EF2F5E5E}"/>
              </a:ext>
            </a:extLst>
          </p:cNvPr>
          <p:cNvPicPr preferRelativeResize="0"/>
          <p:nvPr userDrawn="1"/>
        </p:nvPicPr>
        <p:blipFill>
          <a:blip r:embed="rId2">
            <a:alphaModFix amt="30000"/>
          </a:blip>
          <a:stretch>
            <a:fillRect/>
          </a:stretch>
        </p:blipFill>
        <p:spPr>
          <a:xfrm>
            <a:off x="7579243" y="4844901"/>
            <a:ext cx="6476468" cy="2013100"/>
          </a:xfrm>
          <a:prstGeom prst="rect">
            <a:avLst/>
          </a:prstGeom>
          <a:noFill/>
          <a:ln>
            <a:noFill/>
          </a:ln>
        </p:spPr>
      </p:pic>
      <p:sp>
        <p:nvSpPr>
          <p:cNvPr id="6" name="Rectángulo 5">
            <a:extLst>
              <a:ext uri="{FF2B5EF4-FFF2-40B4-BE49-F238E27FC236}">
                <a16:creationId xmlns:a16="http://schemas.microsoft.com/office/drawing/2014/main" id="{123FB4E1-C8F7-4465-821C-1AFEF327133E}"/>
              </a:ext>
            </a:extLst>
          </p:cNvPr>
          <p:cNvSpPr/>
          <p:nvPr userDrawn="1"/>
        </p:nvSpPr>
        <p:spPr>
          <a:xfrm>
            <a:off x="10" y="1"/>
            <a:ext cx="12191991" cy="560140"/>
          </a:xfrm>
          <a:prstGeom prst="rect">
            <a:avLst/>
          </a:prstGeom>
          <a:solidFill>
            <a:srgbClr val="CDD1C4"/>
          </a:solidFill>
          <a:ln>
            <a:solidFill>
              <a:srgbClr val="CDD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a:p>
        </p:txBody>
      </p:sp>
      <p:cxnSp>
        <p:nvCxnSpPr>
          <p:cNvPr id="12" name="Google Shape;12;p2"/>
          <p:cNvCxnSpPr>
            <a:cxnSpLocks/>
          </p:cNvCxnSpPr>
          <p:nvPr/>
        </p:nvCxnSpPr>
        <p:spPr>
          <a:xfrm>
            <a:off x="-1" y="342617"/>
            <a:ext cx="12191991" cy="0"/>
          </a:xfrm>
          <a:prstGeom prst="straightConnector1">
            <a:avLst/>
          </a:prstGeom>
          <a:noFill/>
          <a:ln w="114300" cap="flat" cmpd="sng">
            <a:solidFill>
              <a:srgbClr val="E6C450"/>
            </a:solidFill>
            <a:prstDash val="solid"/>
            <a:round/>
            <a:headEnd type="none" w="med" len="med"/>
            <a:tailEnd type="none" w="med" len="med"/>
          </a:ln>
        </p:spPr>
      </p:cxnSp>
      <p:cxnSp>
        <p:nvCxnSpPr>
          <p:cNvPr id="5" name="Google Shape;12;p2">
            <a:extLst>
              <a:ext uri="{FF2B5EF4-FFF2-40B4-BE49-F238E27FC236}">
                <a16:creationId xmlns:a16="http://schemas.microsoft.com/office/drawing/2014/main" id="{2ED46F8C-120B-465E-A220-E3DCF10C390F}"/>
              </a:ext>
            </a:extLst>
          </p:cNvPr>
          <p:cNvCxnSpPr>
            <a:cxnSpLocks/>
          </p:cNvCxnSpPr>
          <p:nvPr userDrawn="1"/>
        </p:nvCxnSpPr>
        <p:spPr>
          <a:xfrm flipV="1">
            <a:off x="0" y="524801"/>
            <a:ext cx="12191989" cy="19879"/>
          </a:xfrm>
          <a:prstGeom prst="straightConnector1">
            <a:avLst/>
          </a:prstGeom>
          <a:noFill/>
          <a:ln w="114300" cap="flat" cmpd="sng">
            <a:solidFill>
              <a:schemeClr val="tx1"/>
            </a:solidFill>
            <a:prstDash val="solid"/>
            <a:round/>
            <a:headEnd type="none" w="med" len="med"/>
            <a:tailEnd type="none" w="med" len="med"/>
          </a:ln>
        </p:spPr>
      </p:cxnSp>
    </p:spTree>
    <p:extLst>
      <p:ext uri="{BB962C8B-B14F-4D97-AF65-F5344CB8AC3E}">
        <p14:creationId xmlns:p14="http://schemas.microsoft.com/office/powerpoint/2010/main" val="124576463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2331039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410622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1908414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1068358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3733489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 smtClean="0"/>
              <a:pPr algn="r"/>
              <a:t>‹#›</a:t>
            </a:fld>
            <a:endParaRPr lang="en"/>
          </a:p>
        </p:txBody>
      </p:sp>
    </p:spTree>
    <p:extLst>
      <p:ext uri="{BB962C8B-B14F-4D97-AF65-F5344CB8AC3E}">
        <p14:creationId xmlns:p14="http://schemas.microsoft.com/office/powerpoint/2010/main" val="411929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10"/>
          </p:nvPr>
        </p:nvSpPr>
        <p:spPr/>
        <p:txBody>
          <a:bodyPr/>
          <a:lstStyle/>
          <a:p>
            <a:fld id="{7A9CC49D-A883-4C08-87BB-2E20903FA05D}" type="datetimeFigureOut">
              <a:rPr lang="en-GB" smtClean="0"/>
              <a:t>05/10/2022</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204416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GB"/>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7A9CC49D-A883-4C08-87BB-2E20903FA05D}" type="datetimeFigureOut">
              <a:rPr lang="en-GB" smtClean="0"/>
              <a:t>05/10/2022</a:t>
            </a:fld>
            <a:endParaRPr lang="en-GB"/>
          </a:p>
        </p:txBody>
      </p:sp>
      <p:sp>
        <p:nvSpPr>
          <p:cNvPr id="5" name="Segnaposto piè di pagina 4"/>
          <p:cNvSpPr>
            <a:spLocks noGrp="1"/>
          </p:cNvSpPr>
          <p:nvPr>
            <p:ph type="ftr" sz="quarter" idx="11"/>
          </p:nvPr>
        </p:nvSpPr>
        <p:spPr/>
        <p:txBody>
          <a:bodyPr/>
          <a:lstStyle/>
          <a:p>
            <a:endParaRPr lang="en-GB"/>
          </a:p>
        </p:txBody>
      </p:sp>
      <p:sp>
        <p:nvSpPr>
          <p:cNvPr id="6" name="Segnaposto numero diapositiva 5"/>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2323037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data 4"/>
          <p:cNvSpPr>
            <a:spLocks noGrp="1"/>
          </p:cNvSpPr>
          <p:nvPr>
            <p:ph type="dt" sz="half" idx="10"/>
          </p:nvPr>
        </p:nvSpPr>
        <p:spPr/>
        <p:txBody>
          <a:bodyPr/>
          <a:lstStyle/>
          <a:p>
            <a:fld id="{7A9CC49D-A883-4C08-87BB-2E20903FA05D}" type="datetimeFigureOut">
              <a:rPr lang="en-GB" smtClean="0"/>
              <a:t>05/10/2022</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555310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GB"/>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data 6"/>
          <p:cNvSpPr>
            <a:spLocks noGrp="1"/>
          </p:cNvSpPr>
          <p:nvPr>
            <p:ph type="dt" sz="half" idx="10"/>
          </p:nvPr>
        </p:nvSpPr>
        <p:spPr/>
        <p:txBody>
          <a:bodyPr/>
          <a:lstStyle/>
          <a:p>
            <a:fld id="{7A9CC49D-A883-4C08-87BB-2E20903FA05D}" type="datetimeFigureOut">
              <a:rPr lang="en-GB" smtClean="0"/>
              <a:t>05/10/2022</a:t>
            </a:fld>
            <a:endParaRPr lang="en-GB"/>
          </a:p>
        </p:txBody>
      </p:sp>
      <p:sp>
        <p:nvSpPr>
          <p:cNvPr id="8" name="Segnaposto piè di pagina 7"/>
          <p:cNvSpPr>
            <a:spLocks noGrp="1"/>
          </p:cNvSpPr>
          <p:nvPr>
            <p:ph type="ftr" sz="quarter" idx="11"/>
          </p:nvPr>
        </p:nvSpPr>
        <p:spPr/>
        <p:txBody>
          <a:bodyPr/>
          <a:lstStyle/>
          <a:p>
            <a:endParaRPr lang="en-GB"/>
          </a:p>
        </p:txBody>
      </p:sp>
      <p:sp>
        <p:nvSpPr>
          <p:cNvPr id="9" name="Segnaposto numero diapositiva 8"/>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2185020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GB"/>
          </a:p>
        </p:txBody>
      </p:sp>
      <p:sp>
        <p:nvSpPr>
          <p:cNvPr id="3" name="Segnaposto data 2"/>
          <p:cNvSpPr>
            <a:spLocks noGrp="1"/>
          </p:cNvSpPr>
          <p:nvPr>
            <p:ph type="dt" sz="half" idx="10"/>
          </p:nvPr>
        </p:nvSpPr>
        <p:spPr/>
        <p:txBody>
          <a:bodyPr/>
          <a:lstStyle/>
          <a:p>
            <a:fld id="{7A9CC49D-A883-4C08-87BB-2E20903FA05D}" type="datetimeFigureOut">
              <a:rPr lang="en-GB" smtClean="0"/>
              <a:t>05/10/2022</a:t>
            </a:fld>
            <a:endParaRPr lang="en-GB"/>
          </a:p>
        </p:txBody>
      </p:sp>
      <p:sp>
        <p:nvSpPr>
          <p:cNvPr id="4" name="Segnaposto piè di pagina 3"/>
          <p:cNvSpPr>
            <a:spLocks noGrp="1"/>
          </p:cNvSpPr>
          <p:nvPr>
            <p:ph type="ftr" sz="quarter" idx="11"/>
          </p:nvPr>
        </p:nvSpPr>
        <p:spPr/>
        <p:txBody>
          <a:bodyPr/>
          <a:lstStyle/>
          <a:p>
            <a:endParaRPr lang="en-GB"/>
          </a:p>
        </p:txBody>
      </p:sp>
      <p:sp>
        <p:nvSpPr>
          <p:cNvPr id="5" name="Segnaposto numero diapositiva 4"/>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3916379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A9CC49D-A883-4C08-87BB-2E20903FA05D}" type="datetimeFigureOut">
              <a:rPr lang="en-GB" smtClean="0"/>
              <a:t>05/10/2022</a:t>
            </a:fld>
            <a:endParaRPr lang="en-GB"/>
          </a:p>
        </p:txBody>
      </p:sp>
      <p:sp>
        <p:nvSpPr>
          <p:cNvPr id="3" name="Segnaposto piè di pagina 2"/>
          <p:cNvSpPr>
            <a:spLocks noGrp="1"/>
          </p:cNvSpPr>
          <p:nvPr>
            <p:ph type="ftr" sz="quarter" idx="11"/>
          </p:nvPr>
        </p:nvSpPr>
        <p:spPr/>
        <p:txBody>
          <a:bodyPr/>
          <a:lstStyle/>
          <a:p>
            <a:endParaRPr lang="en-GB"/>
          </a:p>
        </p:txBody>
      </p:sp>
      <p:sp>
        <p:nvSpPr>
          <p:cNvPr id="4" name="Segnaposto numero diapositiva 3"/>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2458044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GB"/>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A9CC49D-A883-4C08-87BB-2E20903FA05D}" type="datetimeFigureOut">
              <a:rPr lang="en-GB" smtClean="0"/>
              <a:t>05/10/2022</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27279198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GB"/>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A9CC49D-A883-4C08-87BB-2E20903FA05D}" type="datetimeFigureOut">
              <a:rPr lang="en-GB" smtClean="0"/>
              <a:t>05/10/2022</a:t>
            </a:fld>
            <a:endParaRPr lang="en-GB"/>
          </a:p>
        </p:txBody>
      </p:sp>
      <p:sp>
        <p:nvSpPr>
          <p:cNvPr id="6" name="Segnaposto piè di pagina 5"/>
          <p:cNvSpPr>
            <a:spLocks noGrp="1"/>
          </p:cNvSpPr>
          <p:nvPr>
            <p:ph type="ftr" sz="quarter" idx="11"/>
          </p:nvPr>
        </p:nvSpPr>
        <p:spPr/>
        <p:txBody>
          <a:bodyPr/>
          <a:lstStyle/>
          <a:p>
            <a:endParaRPr lang="en-GB"/>
          </a:p>
        </p:txBody>
      </p:sp>
      <p:sp>
        <p:nvSpPr>
          <p:cNvPr id="7" name="Segnaposto numero diapositiva 6"/>
          <p:cNvSpPr>
            <a:spLocks noGrp="1"/>
          </p:cNvSpPr>
          <p:nvPr>
            <p:ph type="sldNum" sz="quarter" idx="12"/>
          </p:nvPr>
        </p:nvSpPr>
        <p:spPr/>
        <p:txBody>
          <a:bodyPr/>
          <a:lstStyle/>
          <a:p>
            <a:fld id="{830C3949-1172-4C8C-A89D-7F46775402D5}" type="slidenum">
              <a:rPr lang="en-GB" smtClean="0"/>
              <a:t>‹#›</a:t>
            </a:fld>
            <a:endParaRPr lang="en-GB"/>
          </a:p>
        </p:txBody>
      </p:sp>
    </p:spTree>
    <p:extLst>
      <p:ext uri="{BB962C8B-B14F-4D97-AF65-F5344CB8AC3E}">
        <p14:creationId xmlns:p14="http://schemas.microsoft.com/office/powerpoint/2010/main" val="1585808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GB"/>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9CC49D-A883-4C08-87BB-2E20903FA05D}" type="datetimeFigureOut">
              <a:rPr lang="en-GB" smtClean="0"/>
              <a:t>05/10/2022</a:t>
            </a:fld>
            <a:endParaRPr lang="en-GB"/>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C3949-1172-4C8C-A89D-7F46775402D5}" type="slidenum">
              <a:rPr lang="en-GB" smtClean="0"/>
              <a:t>‹#›</a:t>
            </a:fld>
            <a:endParaRPr lang="en-GB"/>
          </a:p>
        </p:txBody>
      </p:sp>
    </p:spTree>
    <p:extLst>
      <p:ext uri="{BB962C8B-B14F-4D97-AF65-F5344CB8AC3E}">
        <p14:creationId xmlns:p14="http://schemas.microsoft.com/office/powerpoint/2010/main" val="40521043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4" name="Rectángulo 3">
            <a:extLst>
              <a:ext uri="{FF2B5EF4-FFF2-40B4-BE49-F238E27FC236}">
                <a16:creationId xmlns:a16="http://schemas.microsoft.com/office/drawing/2014/main" id="{D7145127-27BA-4A9F-BFE5-AC8D751093AC}"/>
              </a:ext>
            </a:extLst>
          </p:cNvPr>
          <p:cNvSpPr/>
          <p:nvPr userDrawn="1"/>
        </p:nvSpPr>
        <p:spPr>
          <a:xfrm>
            <a:off x="10" y="1"/>
            <a:ext cx="12191991" cy="524800"/>
          </a:xfrm>
          <a:prstGeom prst="rect">
            <a:avLst/>
          </a:prstGeom>
          <a:solidFill>
            <a:srgbClr val="CDD1C4"/>
          </a:solidFill>
          <a:ln>
            <a:solidFill>
              <a:srgbClr val="CDD1C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400"/>
          </a:p>
        </p:txBody>
      </p:sp>
      <p:pic>
        <p:nvPicPr>
          <p:cNvPr id="6" name="Google Shape;11;p2">
            <a:extLst>
              <a:ext uri="{FF2B5EF4-FFF2-40B4-BE49-F238E27FC236}">
                <a16:creationId xmlns:a16="http://schemas.microsoft.com/office/drawing/2014/main" id="{356B18BE-1C20-42CB-B057-3C57F968F032}"/>
              </a:ext>
            </a:extLst>
          </p:cNvPr>
          <p:cNvPicPr preferRelativeResize="0"/>
          <p:nvPr userDrawn="1"/>
        </p:nvPicPr>
        <p:blipFill>
          <a:blip r:embed="rId8">
            <a:alphaModFix/>
          </a:blip>
          <a:stretch>
            <a:fillRect/>
          </a:stretch>
        </p:blipFill>
        <p:spPr>
          <a:xfrm>
            <a:off x="10787865" y="644534"/>
            <a:ext cx="1283516" cy="443158"/>
          </a:xfrm>
          <a:prstGeom prst="rect">
            <a:avLst/>
          </a:prstGeom>
          <a:noFill/>
          <a:ln>
            <a:noFill/>
          </a:ln>
        </p:spPr>
      </p:pic>
      <p:cxnSp>
        <p:nvCxnSpPr>
          <p:cNvPr id="7" name="Google Shape;12;p2">
            <a:extLst>
              <a:ext uri="{FF2B5EF4-FFF2-40B4-BE49-F238E27FC236}">
                <a16:creationId xmlns:a16="http://schemas.microsoft.com/office/drawing/2014/main" id="{BB3C0193-2C5D-4F8A-AF05-3D36026F5920}"/>
              </a:ext>
            </a:extLst>
          </p:cNvPr>
          <p:cNvCxnSpPr>
            <a:cxnSpLocks/>
          </p:cNvCxnSpPr>
          <p:nvPr userDrawn="1"/>
        </p:nvCxnSpPr>
        <p:spPr>
          <a:xfrm>
            <a:off x="-1" y="342617"/>
            <a:ext cx="12191991" cy="0"/>
          </a:xfrm>
          <a:prstGeom prst="straightConnector1">
            <a:avLst/>
          </a:prstGeom>
          <a:noFill/>
          <a:ln w="114300" cap="flat" cmpd="sng">
            <a:solidFill>
              <a:srgbClr val="E6C450"/>
            </a:solidFill>
            <a:prstDash val="solid"/>
            <a:round/>
            <a:headEnd type="none" w="med" len="med"/>
            <a:tailEnd type="none" w="med" len="med"/>
          </a:ln>
        </p:spPr>
      </p:cxnSp>
      <p:cxnSp>
        <p:nvCxnSpPr>
          <p:cNvPr id="8" name="Google Shape;12;p2">
            <a:extLst>
              <a:ext uri="{FF2B5EF4-FFF2-40B4-BE49-F238E27FC236}">
                <a16:creationId xmlns:a16="http://schemas.microsoft.com/office/drawing/2014/main" id="{0C9C7483-48E4-4583-98DC-8DCC5305D015}"/>
              </a:ext>
            </a:extLst>
          </p:cNvPr>
          <p:cNvCxnSpPr>
            <a:cxnSpLocks/>
          </p:cNvCxnSpPr>
          <p:nvPr userDrawn="1"/>
        </p:nvCxnSpPr>
        <p:spPr>
          <a:xfrm flipV="1">
            <a:off x="0" y="524801"/>
            <a:ext cx="12191989" cy="19879"/>
          </a:xfrm>
          <a:prstGeom prst="straightConnector1">
            <a:avLst/>
          </a:prstGeom>
          <a:noFill/>
          <a:ln w="114300" cap="flat" cmpd="sng">
            <a:solidFill>
              <a:schemeClr val="tx1"/>
            </a:solidFill>
            <a:prstDash val="solid"/>
            <a:round/>
            <a:headEnd type="none" w="med" len="med"/>
            <a:tailEnd type="none" w="med" len="med"/>
          </a:ln>
        </p:spPr>
      </p:cxnSp>
    </p:spTree>
    <p:extLst>
      <p:ext uri="{BB962C8B-B14F-4D97-AF65-F5344CB8AC3E}">
        <p14:creationId xmlns:p14="http://schemas.microsoft.com/office/powerpoint/2010/main" val="1720756447"/>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8.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0.xml"/><Relationship Id="rId1" Type="http://schemas.openxmlformats.org/officeDocument/2006/relationships/slideLayout" Target="../slideLayouts/slideLayout18.xml"/><Relationship Id="rId6" Type="http://schemas.openxmlformats.org/officeDocument/2006/relationships/slide" Target="slide9.xml"/><Relationship Id="rId5" Type="http://schemas.openxmlformats.org/officeDocument/2006/relationships/slide" Target="slide29.xml"/><Relationship Id="rId4" Type="http://schemas.openxmlformats.org/officeDocument/2006/relationships/slide" Target="slide3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16.xml"/><Relationship Id="rId1" Type="http://schemas.openxmlformats.org/officeDocument/2006/relationships/slideLayout" Target="../slideLayouts/slideLayout18.xml"/><Relationship Id="rId6" Type="http://schemas.openxmlformats.org/officeDocument/2006/relationships/slide" Target="slide9.xml"/><Relationship Id="rId5" Type="http://schemas.openxmlformats.org/officeDocument/2006/relationships/slide" Target="slide34.xml"/><Relationship Id="rId4" Type="http://schemas.openxmlformats.org/officeDocument/2006/relationships/slide" Target="slide3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28.xm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slide" Target="slide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slide" Target="slide16.xm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slide" Target="slide33.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slide" Target="slide29.xml"/><Relationship Id="rId2" Type="http://schemas.openxmlformats.org/officeDocument/2006/relationships/slide" Target="slide30.xm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hyperlink" Target="https://www.libertymutualre.com/static/2021-05/LM+Re+Forestry+Factsheet.pdf"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28.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slide" Target="slide30.xm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slide" Target="slide34.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hyperlink" Target="https://it.allianzdirect.it/GlfeWeb/gl/it/landing/calcola-preventivo.html?prodotto=Terremoto" TargetMode="Externa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bounceinsurance.co.nz/" TargetMode="Externa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hyperlink" Target="https://www.comune.mantova.it/index.php/area-documentale/category/1576-procedura-aperta-multilotto-per-affidamento-dei-serviz-assicurativi-del-comune-di-mantova-dalle-ore-245-00-del-31-12-2020-alle-ore-24-00-del-31-12-2025" TargetMode="External"/><Relationship Id="rId2" Type="http://schemas.openxmlformats.org/officeDocument/2006/relationships/hyperlink" Target="https://www.diocesipadova.it/servizio-amministrativo/assicurazioni/" TargetMode="External"/><Relationship Id="rId1" Type="http://schemas.openxmlformats.org/officeDocument/2006/relationships/slideLayout" Target="../slideLayouts/slideLayout18.xml"/><Relationship Id="rId4" Type="http://schemas.openxmlformats.org/officeDocument/2006/relationships/slide" Target="slide9.xml"/></Relationships>
</file>

<file path=ppt/slides/_rels/slide31.xml.rels><?xml version="1.0" encoding="UTF-8" standalone="yes"?>
<Relationships xmlns="http://schemas.openxmlformats.org/package/2006/relationships"><Relationship Id="rId3" Type="http://schemas.openxmlformats.org/officeDocument/2006/relationships/hyperlink" Target="https://www.earthquakeauthority.com/" TargetMode="External"/><Relationship Id="rId2" Type="http://schemas.openxmlformats.org/officeDocument/2006/relationships/hyperlink" Target="https://www.floodre.co.uk/" TargetMode="External"/><Relationship Id="rId1" Type="http://schemas.openxmlformats.org/officeDocument/2006/relationships/slideLayout" Target="../slideLayouts/slideLayout18.xml"/><Relationship Id="rId4" Type="http://schemas.openxmlformats.org/officeDocument/2006/relationships/slide" Target="slide9.xml"/></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hyperlink" Target="https://www.dask.gov.tr/e-services/portal/calculatePremiumEng"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www.worldbank.org/en/news/press-release/2012/10/12/mexico-launches-second-catastrophe-bond-to-provide-coverage-against-earthquakes-and-hurricanes" TargetMode="External"/><Relationship Id="rId2" Type="http://schemas.openxmlformats.org/officeDocument/2006/relationships/hyperlink" Target="https://www.artemis.bm/deal-directory/azzurro-re-i-limited/" TargetMode="External"/><Relationship Id="rId1" Type="http://schemas.openxmlformats.org/officeDocument/2006/relationships/slideLayout" Target="../slideLayouts/slideLayout18.xml"/><Relationship Id="rId4" Type="http://schemas.openxmlformats.org/officeDocument/2006/relationships/slide" Target="slide9.xml"/></Relationships>
</file>

<file path=ppt/slides/_rels/slide34.xml.rels><?xml version="1.0" encoding="UTF-8" standalone="yes"?>
<Relationships xmlns="http://schemas.openxmlformats.org/package/2006/relationships"><Relationship Id="rId3" Type="http://schemas.openxmlformats.org/officeDocument/2006/relationships/hyperlink" Target="https://www.ebrd.com/news/2017/ebrd-provides-a-120-million-loan-to-the-morocco-sass-water-conservation-project.html" TargetMode="External"/><Relationship Id="rId2" Type="http://schemas.openxmlformats.org/officeDocument/2006/relationships/hyperlink" Target="https://www.ebrd.com/news/2019/ceremony-marks-start-of-work-on-major-climate-adaptation-project-in-tajikistan-.html" TargetMode="External"/><Relationship Id="rId1" Type="http://schemas.openxmlformats.org/officeDocument/2006/relationships/slideLayout" Target="../slideLayouts/slideLayout18.xml"/><Relationship Id="rId5" Type="http://schemas.openxmlformats.org/officeDocument/2006/relationships/slide" Target="slide9.xml"/><Relationship Id="rId4" Type="http://schemas.openxmlformats.org/officeDocument/2006/relationships/hyperlink" Target="https://www.refocuspartners.com/wp-content/uploads/pdf/RE.bound-Program-Flowchart-September-2017.pdf"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shelter-project.com/" TargetMode="External"/><Relationship Id="rId2" Type="http://schemas.openxmlformats.org/officeDocument/2006/relationships/hyperlink" Target="mailto:giovanni.tolin@unismart.it" TargetMode="External"/><Relationship Id="rId1" Type="http://schemas.openxmlformats.org/officeDocument/2006/relationships/slideLayout" Target="../slideLayouts/slideLayout18.xml"/><Relationship Id="rId4" Type="http://schemas.openxmlformats.org/officeDocument/2006/relationships/hyperlink" Target="https://youtu.be/gZ2Rk03_P0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18.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28.xml"/><Relationship Id="rId18" Type="http://schemas.openxmlformats.org/officeDocument/2006/relationships/slide" Target="slide34.xml"/><Relationship Id="rId3" Type="http://schemas.openxmlformats.org/officeDocument/2006/relationships/slide" Target="slide7.xml"/><Relationship Id="rId7" Type="http://schemas.openxmlformats.org/officeDocument/2006/relationships/slide" Target="slide20.xml"/><Relationship Id="rId12" Type="http://schemas.openxmlformats.org/officeDocument/2006/relationships/slide" Target="slide26.xml"/><Relationship Id="rId17" Type="http://schemas.openxmlformats.org/officeDocument/2006/relationships/slide" Target="slide33.xml"/><Relationship Id="rId2" Type="http://schemas.openxmlformats.org/officeDocument/2006/relationships/slide" Target="slide8.xml"/><Relationship Id="rId16" Type="http://schemas.openxmlformats.org/officeDocument/2006/relationships/slide" Target="slide25.xml"/><Relationship Id="rId1" Type="http://schemas.openxmlformats.org/officeDocument/2006/relationships/slideLayout" Target="../slideLayouts/slideLayout18.xml"/><Relationship Id="rId6" Type="http://schemas.openxmlformats.org/officeDocument/2006/relationships/slide" Target="slide9.xml"/><Relationship Id="rId11" Type="http://schemas.openxmlformats.org/officeDocument/2006/relationships/slide" Target="slide19.xml"/><Relationship Id="rId5" Type="http://schemas.openxmlformats.org/officeDocument/2006/relationships/slide" Target="slide14.xml"/><Relationship Id="rId15" Type="http://schemas.openxmlformats.org/officeDocument/2006/relationships/slide" Target="slide31.xml"/><Relationship Id="rId10" Type="http://schemas.openxmlformats.org/officeDocument/2006/relationships/slide" Target="slide23.xml"/><Relationship Id="rId4" Type="http://schemas.openxmlformats.org/officeDocument/2006/relationships/slide" Target="slide11.xml"/><Relationship Id="rId9" Type="http://schemas.openxmlformats.org/officeDocument/2006/relationships/slide" Target="slide13.xml"/><Relationship Id="rId14" Type="http://schemas.openxmlformats.org/officeDocument/2006/relationships/slide" Target="slide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a:blip r:embed="rId3">
            <a:alphaModFix amt="30000"/>
          </a:blip>
          <a:stretch>
            <a:fillRect/>
          </a:stretch>
        </p:blipFill>
        <p:spPr>
          <a:xfrm>
            <a:off x="7579243" y="4844901"/>
            <a:ext cx="6476468" cy="2013100"/>
          </a:xfrm>
          <a:prstGeom prst="rect">
            <a:avLst/>
          </a:prstGeom>
          <a:noFill/>
          <a:ln>
            <a:noFill/>
          </a:ln>
        </p:spPr>
      </p:pic>
      <p:sp>
        <p:nvSpPr>
          <p:cNvPr id="57" name="Google Shape;57;p13"/>
          <p:cNvSpPr txBox="1"/>
          <p:nvPr/>
        </p:nvSpPr>
        <p:spPr>
          <a:xfrm>
            <a:off x="215288" y="1764474"/>
            <a:ext cx="11761424" cy="3006855"/>
          </a:xfrm>
          <a:prstGeom prst="rect">
            <a:avLst/>
          </a:prstGeom>
          <a:noFill/>
          <a:ln>
            <a:noFill/>
          </a:ln>
        </p:spPr>
        <p:txBody>
          <a:bodyPr spcFirstLastPara="1" wrap="square" lIns="121900" tIns="121900" rIns="121900" bIns="121900" anchor="t" anchorCtr="0">
            <a:noAutofit/>
          </a:bodyPr>
          <a:lstStyle/>
          <a:p>
            <a:pPr lvl="0" algn="just"/>
            <a:endParaRPr lang="it-IT" sz="3200" b="1" dirty="0">
              <a:solidFill>
                <a:srgbClr val="E6C450"/>
              </a:solidFill>
              <a:cs typeface="Calibri"/>
            </a:endParaRPr>
          </a:p>
          <a:p>
            <a:pPr algn="ctr"/>
            <a:r>
              <a:rPr lang="it-IT" sz="4000" b="1" dirty="0">
                <a:solidFill>
                  <a:srgbClr val="E6C450"/>
                </a:solidFill>
              </a:rPr>
              <a:t>UNDERSTANDING INSURANCE &amp; FINANCIAL INSTRUMENTS FOR DISASTER RISK </a:t>
            </a:r>
            <a:r>
              <a:rPr lang="en-GB" sz="4000" b="1" dirty="0">
                <a:solidFill>
                  <a:srgbClr val="E6C450"/>
                </a:solidFill>
              </a:rPr>
              <a:t>MANAGEMENT</a:t>
            </a:r>
          </a:p>
          <a:p>
            <a:pPr algn="ctr"/>
            <a:endParaRPr lang="en-GB" sz="4000" b="1" dirty="0">
              <a:solidFill>
                <a:srgbClr val="E6C450"/>
              </a:solidFill>
            </a:endParaRPr>
          </a:p>
          <a:p>
            <a:pPr algn="ctr"/>
            <a:r>
              <a:rPr lang="en-GB" sz="4000" b="1" dirty="0">
                <a:solidFill>
                  <a:srgbClr val="E6C450"/>
                </a:solidFill>
                <a:cs typeface="Calibri" panose="020F0502020204030204"/>
              </a:rPr>
              <a:t>A Narrative Tool</a:t>
            </a:r>
            <a:endParaRPr lang="en-GB" sz="4000" b="1" dirty="0">
              <a:solidFill>
                <a:srgbClr val="000000"/>
              </a:solidFill>
              <a:cs typeface="Calibri" panose="020F0502020204030204"/>
            </a:endParaRPr>
          </a:p>
          <a:p>
            <a:pPr algn="just"/>
            <a:endParaRPr lang="en-GB" sz="3200" b="1" dirty="0">
              <a:solidFill>
                <a:srgbClr val="E6C450"/>
              </a:solidFill>
              <a:cs typeface="Calibri"/>
            </a:endParaRPr>
          </a:p>
          <a:p>
            <a:pPr algn="ctr"/>
            <a:r>
              <a:rPr lang="en-GB" sz="3200" b="1" dirty="0">
                <a:solidFill>
                  <a:srgbClr val="E6C450"/>
                </a:solidFill>
                <a:cs typeface="Calibri"/>
              </a:rPr>
              <a:t>TOWER</a:t>
            </a:r>
          </a:p>
          <a:p>
            <a:pPr algn="just"/>
            <a:endParaRPr lang="en-GB" sz="3200" b="1" dirty="0">
              <a:solidFill>
                <a:srgbClr val="E6C450"/>
              </a:solidFill>
              <a:cs typeface="Calibri"/>
            </a:endParaRPr>
          </a:p>
        </p:txBody>
      </p:sp>
      <p:pic>
        <p:nvPicPr>
          <p:cNvPr id="7" name="graphics3"/>
          <p:cNvPicPr/>
          <p:nvPr/>
        </p:nvPicPr>
        <p:blipFill>
          <a:blip r:embed="rId4">
            <a:lum/>
            <a:alphaModFix/>
          </a:blip>
          <a:srcRect/>
          <a:stretch>
            <a:fillRect/>
          </a:stretch>
        </p:blipFill>
        <p:spPr>
          <a:xfrm>
            <a:off x="96693" y="655782"/>
            <a:ext cx="2092325" cy="765711"/>
          </a:xfrm>
          <a:prstGeom prst="rect">
            <a:avLst/>
          </a:prstGeom>
          <a:ln>
            <a:noFill/>
            <a:prstDash/>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a:blip r:embed="rId3">
            <a:alphaModFix amt="30000"/>
          </a:blip>
          <a:stretch>
            <a:fillRect/>
          </a:stretch>
        </p:blipFill>
        <p:spPr>
          <a:xfrm>
            <a:off x="7579243" y="4844901"/>
            <a:ext cx="6476468" cy="2013100"/>
          </a:xfrm>
          <a:prstGeom prst="rect">
            <a:avLst/>
          </a:prstGeom>
          <a:noFill/>
          <a:ln>
            <a:noFill/>
          </a:ln>
        </p:spPr>
      </p:pic>
      <p:sp>
        <p:nvSpPr>
          <p:cNvPr id="57" name="Google Shape;57;p13"/>
          <p:cNvSpPr txBox="1"/>
          <p:nvPr/>
        </p:nvSpPr>
        <p:spPr>
          <a:xfrm>
            <a:off x="215288" y="1764474"/>
            <a:ext cx="11761424" cy="3006855"/>
          </a:xfrm>
          <a:prstGeom prst="rect">
            <a:avLst/>
          </a:prstGeom>
          <a:noFill/>
          <a:ln>
            <a:noFill/>
          </a:ln>
        </p:spPr>
        <p:txBody>
          <a:bodyPr spcFirstLastPara="1" wrap="square" lIns="121900" tIns="121900" rIns="121900" bIns="121900" anchor="t" anchorCtr="0">
            <a:noAutofit/>
          </a:bodyPr>
          <a:lstStyle/>
          <a:p>
            <a:pPr lvl="0" algn="just"/>
            <a:endParaRPr lang="it-IT" sz="3200" b="1" dirty="0">
              <a:solidFill>
                <a:srgbClr val="E6C450"/>
              </a:solidFill>
              <a:cs typeface="Calibri"/>
            </a:endParaRPr>
          </a:p>
          <a:p>
            <a:pPr algn="ctr"/>
            <a:r>
              <a:rPr lang="en-GB" sz="4000" b="1" dirty="0">
                <a:solidFill>
                  <a:srgbClr val="E6C450"/>
                </a:solidFill>
              </a:rPr>
              <a:t>OVERVIEW OF INSURANCE SCHEMES IN EUROPE</a:t>
            </a:r>
          </a:p>
          <a:p>
            <a:pPr algn="ctr"/>
            <a:endParaRPr lang="en-GB" sz="4000" b="1" dirty="0">
              <a:solidFill>
                <a:srgbClr val="000000"/>
              </a:solidFill>
              <a:cs typeface="Calibri" panose="020F0502020204030204"/>
            </a:endParaRPr>
          </a:p>
          <a:p>
            <a:pPr algn="just"/>
            <a:endParaRPr lang="en-GB" sz="3200" b="1" dirty="0">
              <a:solidFill>
                <a:srgbClr val="E6C450"/>
              </a:solidFill>
              <a:cs typeface="Calibri"/>
            </a:endParaRPr>
          </a:p>
          <a:p>
            <a:pPr algn="just"/>
            <a:endParaRPr lang="en-GB" sz="3200" b="1" dirty="0">
              <a:solidFill>
                <a:srgbClr val="E6C450"/>
              </a:solidFill>
              <a:cs typeface="Calibri"/>
            </a:endParaRPr>
          </a:p>
        </p:txBody>
      </p:sp>
      <p:pic>
        <p:nvPicPr>
          <p:cNvPr id="2" name="graphics3">
            <a:extLst>
              <a:ext uri="{FF2B5EF4-FFF2-40B4-BE49-F238E27FC236}">
                <a16:creationId xmlns:a16="http://schemas.microsoft.com/office/drawing/2014/main" id="{02928CC4-8C25-B32D-DFD8-C5801F24E7AC}"/>
              </a:ext>
            </a:extLst>
          </p:cNvPr>
          <p:cNvPicPr/>
          <p:nvPr/>
        </p:nvPicPr>
        <p:blipFill>
          <a:blip r:embed="rId4">
            <a:lum/>
            <a:alphaModFix/>
          </a:blip>
          <a:srcRect/>
          <a:stretch>
            <a:fillRect/>
          </a:stretch>
        </p:blipFill>
        <p:spPr>
          <a:xfrm>
            <a:off x="96693" y="655782"/>
            <a:ext cx="2092325" cy="765711"/>
          </a:xfrm>
          <a:prstGeom prst="rect">
            <a:avLst/>
          </a:prstGeom>
          <a:ln>
            <a:noFill/>
            <a:prstDash/>
          </a:ln>
        </p:spPr>
      </p:pic>
    </p:spTree>
    <p:extLst>
      <p:ext uri="{BB962C8B-B14F-4D97-AF65-F5344CB8AC3E}">
        <p14:creationId xmlns:p14="http://schemas.microsoft.com/office/powerpoint/2010/main" val="3026373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a 6"/>
          <p:cNvGraphicFramePr>
            <a:graphicFrameLocks noGrp="1"/>
          </p:cNvGraphicFramePr>
          <p:nvPr>
            <p:extLst>
              <p:ext uri="{D42A27DB-BD31-4B8C-83A1-F6EECF244321}">
                <p14:modId xmlns:p14="http://schemas.microsoft.com/office/powerpoint/2010/main" val="2642864728"/>
              </p:ext>
            </p:extLst>
          </p:nvPr>
        </p:nvGraphicFramePr>
        <p:xfrm>
          <a:off x="451945" y="1376855"/>
          <a:ext cx="11161984" cy="4769421"/>
        </p:xfrm>
        <a:graphic>
          <a:graphicData uri="http://schemas.openxmlformats.org/drawingml/2006/table">
            <a:tbl>
              <a:tblPr firstRow="1" bandRow="1">
                <a:tableStyleId>{74C1A8A3-306A-4EB7-A6B1-4F7E0EB9C5D6}</a:tableStyleId>
              </a:tblPr>
              <a:tblGrid>
                <a:gridCol w="1930722">
                  <a:extLst>
                    <a:ext uri="{9D8B030D-6E8A-4147-A177-3AD203B41FA5}">
                      <a16:colId xmlns:a16="http://schemas.microsoft.com/office/drawing/2014/main" val="475451233"/>
                    </a:ext>
                  </a:extLst>
                </a:gridCol>
                <a:gridCol w="2322900">
                  <a:extLst>
                    <a:ext uri="{9D8B030D-6E8A-4147-A177-3AD203B41FA5}">
                      <a16:colId xmlns:a16="http://schemas.microsoft.com/office/drawing/2014/main" val="2314799154"/>
                    </a:ext>
                  </a:extLst>
                </a:gridCol>
                <a:gridCol w="2343011">
                  <a:extLst>
                    <a:ext uri="{9D8B030D-6E8A-4147-A177-3AD203B41FA5}">
                      <a16:colId xmlns:a16="http://schemas.microsoft.com/office/drawing/2014/main" val="4261022165"/>
                    </a:ext>
                  </a:extLst>
                </a:gridCol>
                <a:gridCol w="2262563">
                  <a:extLst>
                    <a:ext uri="{9D8B030D-6E8A-4147-A177-3AD203B41FA5}">
                      <a16:colId xmlns:a16="http://schemas.microsoft.com/office/drawing/2014/main" val="4230391182"/>
                    </a:ext>
                  </a:extLst>
                </a:gridCol>
                <a:gridCol w="2302788">
                  <a:extLst>
                    <a:ext uri="{9D8B030D-6E8A-4147-A177-3AD203B41FA5}">
                      <a16:colId xmlns:a16="http://schemas.microsoft.com/office/drawing/2014/main" val="3580197840"/>
                    </a:ext>
                  </a:extLst>
                </a:gridCol>
              </a:tblGrid>
              <a:tr h="901477">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8843343"/>
                  </a:ext>
                </a:extLst>
              </a:tr>
              <a:tr h="901477">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i="0" baseline="0" dirty="0"/>
                        <a:t>Commonly offered in most countries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Offered</a:t>
                      </a:r>
                      <a:r>
                        <a:rPr lang="en-GB" sz="1400" i="0" baseline="0" dirty="0"/>
                        <a:t> in some counties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Offered</a:t>
                      </a:r>
                      <a:r>
                        <a:rPr lang="en-GB" sz="1400" i="0" baseline="0" dirty="0"/>
                        <a:t> in some counties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2434702248"/>
                  </a:ext>
                </a:extLst>
              </a:tr>
              <a:tr h="968305">
                <a:tc>
                  <a:txBody>
                    <a:bodyPr/>
                    <a:lstStyle/>
                    <a:p>
                      <a:r>
                        <a:rPr lang="en-GB" sz="1400" b="1" i="1" u="sng" dirty="0"/>
                        <a:t>EARTHQUAKE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Commonly offered in most countries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Offered</a:t>
                      </a:r>
                      <a:r>
                        <a:rPr lang="en-GB" sz="1400" i="0" baseline="0" dirty="0"/>
                        <a:t> in some counties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Offered</a:t>
                      </a:r>
                      <a:r>
                        <a:rPr lang="en-GB" sz="1400" i="0" baseline="0" dirty="0"/>
                        <a:t> in some counties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2000147632"/>
                  </a:ext>
                </a:extLst>
              </a:tr>
              <a:tr h="901477">
                <a:tc>
                  <a:txBody>
                    <a:bodyPr/>
                    <a:lstStyle/>
                    <a:p>
                      <a:r>
                        <a:rPr lang="en-GB" sz="1400" b="1" i="1" u="sng" dirty="0"/>
                        <a:t>SUBSIDENCE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Offered</a:t>
                      </a:r>
                      <a:r>
                        <a:rPr lang="en-GB" sz="1400" i="0" baseline="0" dirty="0"/>
                        <a:t> in some counties</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3963069410"/>
                  </a:ext>
                </a:extLst>
              </a:tr>
              <a:tr h="1096685">
                <a:tc>
                  <a:txBody>
                    <a:bodyPr/>
                    <a:lstStyle/>
                    <a:p>
                      <a:r>
                        <a:rPr lang="en-GB" sz="1400" b="1" i="1" u="sng" dirty="0"/>
                        <a:t>WILDFIRES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Commonly offered in most countries (included in general fire insurance)</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878311549"/>
                  </a:ext>
                </a:extLst>
              </a:tr>
            </a:tbl>
          </a:graphicData>
        </a:graphic>
      </p:graphicFrame>
      <p:sp>
        <p:nvSpPr>
          <p:cNvPr id="3" name="CasellaDiTesto 2"/>
          <p:cNvSpPr txBox="1"/>
          <p:nvPr/>
        </p:nvSpPr>
        <p:spPr>
          <a:xfrm>
            <a:off x="349617" y="820840"/>
            <a:ext cx="7014589" cy="369332"/>
          </a:xfrm>
          <a:prstGeom prst="rect">
            <a:avLst/>
          </a:prstGeom>
          <a:noFill/>
        </p:spPr>
        <p:txBody>
          <a:bodyPr wrap="square" rtlCol="0">
            <a:spAutoFit/>
          </a:bodyPr>
          <a:lstStyle/>
          <a:p>
            <a:r>
              <a:rPr lang="it-IT" b="1" u="sng" dirty="0"/>
              <a:t>OVERVIEW OF EXISTING INSURANCE SCHEMES IN EUROPE</a:t>
            </a:r>
          </a:p>
        </p:txBody>
      </p:sp>
      <p:sp>
        <p:nvSpPr>
          <p:cNvPr id="4" name="Pagina iniziale 3">
            <a:hlinkClick r:id="rId2" action="ppaction://hlinksldjump" highlightClick="1"/>
          </p:cNvPr>
          <p:cNvSpPr/>
          <p:nvPr/>
        </p:nvSpPr>
        <p:spPr>
          <a:xfrm>
            <a:off x="11172707" y="6323532"/>
            <a:ext cx="460076" cy="494109"/>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itorno 4">
            <a:hlinkClick r:id="" action="ppaction://hlinkshowjump?jump=lastslideviewed" highlightClick="1"/>
          </p:cNvPr>
          <p:cNvSpPr/>
          <p:nvPr/>
        </p:nvSpPr>
        <p:spPr>
          <a:xfrm>
            <a:off x="11679918" y="6323532"/>
            <a:ext cx="460076" cy="494109"/>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68274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6880267" cy="369332"/>
          </a:xfrm>
          <a:prstGeom prst="rect">
            <a:avLst/>
          </a:prstGeom>
          <a:noFill/>
        </p:spPr>
        <p:txBody>
          <a:bodyPr wrap="square" lIns="91440" tIns="45720" rIns="91440" bIns="45720" rtlCol="0" anchor="t">
            <a:spAutoFit/>
          </a:bodyPr>
          <a:lstStyle/>
          <a:p>
            <a:r>
              <a:rPr lang="it-IT" b="1" u="sng" dirty="0"/>
              <a:t>RAVEENA &amp; SANTA CORCE CHURCH (BUILDING SCALE)</a:t>
            </a:r>
          </a:p>
        </p:txBody>
      </p:sp>
      <p:pic>
        <p:nvPicPr>
          <p:cNvPr id="6" name="Picture 5">
            <a:extLst>
              <a:ext uri="{FF2B5EF4-FFF2-40B4-BE49-F238E27FC236}">
                <a16:creationId xmlns:a16="http://schemas.microsoft.com/office/drawing/2014/main" id="{53C80210-ACC7-A8AA-F541-B252822F3CB1}"/>
              </a:ext>
            </a:extLst>
          </p:cNvPr>
          <p:cNvPicPr>
            <a:picLocks noChangeAspect="1"/>
          </p:cNvPicPr>
          <p:nvPr/>
        </p:nvPicPr>
        <p:blipFill>
          <a:blip r:embed="rId2"/>
          <a:stretch>
            <a:fillRect/>
          </a:stretch>
        </p:blipFill>
        <p:spPr>
          <a:xfrm>
            <a:off x="3291254" y="1509506"/>
            <a:ext cx="5919228" cy="4985841"/>
          </a:xfrm>
          <a:prstGeom prst="rect">
            <a:avLst/>
          </a:prstGeom>
        </p:spPr>
      </p:pic>
    </p:spTree>
    <p:extLst>
      <p:ext uri="{BB962C8B-B14F-4D97-AF65-F5344CB8AC3E}">
        <p14:creationId xmlns:p14="http://schemas.microsoft.com/office/powerpoint/2010/main" val="3545333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53023" y="710901"/>
            <a:ext cx="10209874"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RAVENNA SANTA CROCE – ARCHEOLOGICAL SITE WITH ARTISTIC DECORATIONS </a:t>
            </a:r>
            <a:r>
              <a:rPr lang="it-IT" sz="1600" b="1" dirty="0"/>
              <a:t>COUNTRY/REGION</a:t>
            </a:r>
            <a:r>
              <a:rPr lang="it-IT" sz="1600" dirty="0"/>
              <a:t>: ITALY</a:t>
            </a:r>
          </a:p>
        </p:txBody>
      </p:sp>
      <p:graphicFrame>
        <p:nvGraphicFramePr>
          <p:cNvPr id="2" name="Tabella 1"/>
          <p:cNvGraphicFramePr>
            <a:graphicFrameLocks noGrp="1"/>
          </p:cNvGraphicFramePr>
          <p:nvPr>
            <p:extLst>
              <p:ext uri="{D42A27DB-BD31-4B8C-83A1-F6EECF244321}">
                <p14:modId xmlns:p14="http://schemas.microsoft.com/office/powerpoint/2010/main" val="1635338376"/>
              </p:ext>
            </p:extLst>
          </p:nvPr>
        </p:nvGraphicFramePr>
        <p:xfrm>
          <a:off x="353023" y="1935988"/>
          <a:ext cx="11271418" cy="4361116"/>
        </p:xfrm>
        <a:graphic>
          <a:graphicData uri="http://schemas.openxmlformats.org/drawingml/2006/table">
            <a:tbl>
              <a:tblPr firstRow="1" bandRow="1">
                <a:tableStyleId>{74C1A8A3-306A-4EB7-A6B1-4F7E0EB9C5D6}</a:tableStyleId>
              </a:tblPr>
              <a:tblGrid>
                <a:gridCol w="1949650">
                  <a:extLst>
                    <a:ext uri="{9D8B030D-6E8A-4147-A177-3AD203B41FA5}">
                      <a16:colId xmlns:a16="http://schemas.microsoft.com/office/drawing/2014/main" val="715170356"/>
                    </a:ext>
                  </a:extLst>
                </a:gridCol>
                <a:gridCol w="2345673">
                  <a:extLst>
                    <a:ext uri="{9D8B030D-6E8A-4147-A177-3AD203B41FA5}">
                      <a16:colId xmlns:a16="http://schemas.microsoft.com/office/drawing/2014/main" val="3825474990"/>
                    </a:ext>
                  </a:extLst>
                </a:gridCol>
                <a:gridCol w="2365983">
                  <a:extLst>
                    <a:ext uri="{9D8B030D-6E8A-4147-A177-3AD203B41FA5}">
                      <a16:colId xmlns:a16="http://schemas.microsoft.com/office/drawing/2014/main" val="535681685"/>
                    </a:ext>
                  </a:extLst>
                </a:gridCol>
                <a:gridCol w="2284747">
                  <a:extLst>
                    <a:ext uri="{9D8B030D-6E8A-4147-A177-3AD203B41FA5}">
                      <a16:colId xmlns:a16="http://schemas.microsoft.com/office/drawing/2014/main" val="1567672752"/>
                    </a:ext>
                  </a:extLst>
                </a:gridCol>
                <a:gridCol w="2325365">
                  <a:extLst>
                    <a:ext uri="{9D8B030D-6E8A-4147-A177-3AD203B41FA5}">
                      <a16:colId xmlns:a16="http://schemas.microsoft.com/office/drawing/2014/main" val="1050284572"/>
                    </a:ext>
                  </a:extLst>
                </a:gridCol>
              </a:tblGrid>
              <a:tr h="571879">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1232620">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Commonly offered as an optional extension bundled with general building insurance or as stand-alone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Not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3165472513"/>
                  </a:ext>
                </a:extLst>
              </a:tr>
              <a:tr h="1323997">
                <a:tc>
                  <a:txBody>
                    <a:bodyPr/>
                    <a:lstStyle/>
                    <a:p>
                      <a:r>
                        <a:rPr lang="en-GB" sz="1400" b="1" i="1" u="sng" dirty="0"/>
                        <a:t>EARTHQUAKE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hlinkClick r:id="rId2" action="ppaction://hlinksldjump"/>
                        </a:rPr>
                        <a:t>Commonly offered as an optional extension bundled with general building insurance or as stand-alone insurance</a:t>
                      </a:r>
                      <a:endParaRPr lang="en-GB" sz="1400"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rPr>
                        <a:t>Not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r h="1232620">
                <a:tc>
                  <a:txBody>
                    <a:bodyPr/>
                    <a:lstStyle/>
                    <a:p>
                      <a:r>
                        <a:rPr lang="en-GB" sz="1400" b="1" i="1" u="sng" dirty="0"/>
                        <a:t>SUBSIDENCE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dirty="0"/>
                        <a:t>Rarely offered by</a:t>
                      </a:r>
                      <a:r>
                        <a:rPr lang="en-GB" sz="1400" i="0" baseline="0" dirty="0"/>
                        <a:t> insurers (coverage usually excluded from general building insurance)</a:t>
                      </a:r>
                      <a:endParaRPr lang="en-GB" sz="1400" i="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133883100"/>
                  </a:ext>
                </a:extLst>
              </a:tr>
            </a:tbl>
          </a:graphicData>
        </a:graphic>
      </p:graphicFrame>
      <p:sp>
        <p:nvSpPr>
          <p:cNvPr id="3" name="CasellaDiTesto 2"/>
          <p:cNvSpPr txBox="1"/>
          <p:nvPr/>
        </p:nvSpPr>
        <p:spPr>
          <a:xfrm>
            <a:off x="353023" y="1442682"/>
            <a:ext cx="6714566" cy="338554"/>
          </a:xfrm>
          <a:prstGeom prst="rect">
            <a:avLst/>
          </a:prstGeom>
          <a:noFill/>
        </p:spPr>
        <p:txBody>
          <a:bodyPr wrap="square" rtlCol="0">
            <a:spAutoFit/>
          </a:bodyPr>
          <a:lstStyle/>
          <a:p>
            <a:r>
              <a:rPr lang="it-IT" sz="1600" b="1" u="sng" dirty="0"/>
              <a:t>COUNTRY-SPECIFIC EXISTING INSURANCE SOLUTIONS</a:t>
            </a:r>
          </a:p>
        </p:txBody>
      </p:sp>
      <p:sp>
        <p:nvSpPr>
          <p:cNvPr id="8" name="Pagina iniziale 7">
            <a:hlinkClick r:id="rId3" action="ppaction://hlinksldjump" highlightClick="1"/>
          </p:cNvPr>
          <p:cNvSpPr/>
          <p:nvPr/>
        </p:nvSpPr>
        <p:spPr>
          <a:xfrm>
            <a:off x="11192646" y="6381947"/>
            <a:ext cx="460076" cy="445122"/>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itorno 8">
            <a:hlinkClick r:id="" action="ppaction://hlinkshowjump?jump=lastslideviewed" highlightClick="1"/>
          </p:cNvPr>
          <p:cNvSpPr/>
          <p:nvPr/>
        </p:nvSpPr>
        <p:spPr>
          <a:xfrm>
            <a:off x="11694216" y="6363092"/>
            <a:ext cx="460076" cy="44512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104602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46841" y="688123"/>
            <a:ext cx="10300138"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RAVENNA SANTA CROCE – ARCHEOLOGICAL SITE WITH ARTISTIC DECORATIONS </a:t>
            </a:r>
            <a:r>
              <a:rPr lang="it-IT" sz="1600" b="1" dirty="0"/>
              <a:t>COUNTRY/REGION</a:t>
            </a:r>
            <a:r>
              <a:rPr lang="it-IT" sz="1600" dirty="0"/>
              <a:t>: ITALY</a:t>
            </a:r>
          </a:p>
        </p:txBody>
      </p:sp>
      <p:graphicFrame>
        <p:nvGraphicFramePr>
          <p:cNvPr id="2" name="Tabella 1"/>
          <p:cNvGraphicFramePr>
            <a:graphicFrameLocks noGrp="1"/>
          </p:cNvGraphicFramePr>
          <p:nvPr>
            <p:extLst>
              <p:ext uri="{D42A27DB-BD31-4B8C-83A1-F6EECF244321}">
                <p14:modId xmlns:p14="http://schemas.microsoft.com/office/powerpoint/2010/main" val="3232822990"/>
              </p:ext>
            </p:extLst>
          </p:nvPr>
        </p:nvGraphicFramePr>
        <p:xfrm>
          <a:off x="346841" y="1821378"/>
          <a:ext cx="11288112" cy="4466300"/>
        </p:xfrm>
        <a:graphic>
          <a:graphicData uri="http://schemas.openxmlformats.org/drawingml/2006/table">
            <a:tbl>
              <a:tblPr firstRow="1" bandRow="1">
                <a:tableStyleId>{74C1A8A3-306A-4EB7-A6B1-4F7E0EB9C5D6}</a:tableStyleId>
              </a:tblPr>
              <a:tblGrid>
                <a:gridCol w="1576227">
                  <a:extLst>
                    <a:ext uri="{9D8B030D-6E8A-4147-A177-3AD203B41FA5}">
                      <a16:colId xmlns:a16="http://schemas.microsoft.com/office/drawing/2014/main" val="715170356"/>
                    </a:ext>
                  </a:extLst>
                </a:gridCol>
                <a:gridCol w="2725457">
                  <a:extLst>
                    <a:ext uri="{9D8B030D-6E8A-4147-A177-3AD203B41FA5}">
                      <a16:colId xmlns:a16="http://schemas.microsoft.com/office/drawing/2014/main" val="3825474990"/>
                    </a:ext>
                  </a:extLst>
                </a:gridCol>
                <a:gridCol w="2369489">
                  <a:extLst>
                    <a:ext uri="{9D8B030D-6E8A-4147-A177-3AD203B41FA5}">
                      <a16:colId xmlns:a16="http://schemas.microsoft.com/office/drawing/2014/main" val="535681685"/>
                    </a:ext>
                  </a:extLst>
                </a:gridCol>
                <a:gridCol w="2288131">
                  <a:extLst>
                    <a:ext uri="{9D8B030D-6E8A-4147-A177-3AD203B41FA5}">
                      <a16:colId xmlns:a16="http://schemas.microsoft.com/office/drawing/2014/main" val="1567672752"/>
                    </a:ext>
                  </a:extLst>
                </a:gridCol>
                <a:gridCol w="2328808">
                  <a:extLst>
                    <a:ext uri="{9D8B030D-6E8A-4147-A177-3AD203B41FA5}">
                      <a16:colId xmlns:a16="http://schemas.microsoft.com/office/drawing/2014/main" val="1050284572"/>
                    </a:ext>
                  </a:extLst>
                </a:gridCol>
              </a:tblGrid>
              <a:tr h="592111">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1290196">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 </a:t>
                      </a:r>
                      <a:r>
                        <a:rPr lang="en-GB" sz="1400" i="0" baseline="0" dirty="0">
                          <a:hlinkClick r:id="rId2" action="ppaction://hlinksldjump"/>
                        </a:rPr>
                        <a:t>Centrally-managed insurance program for diversified risks and multiple assets</a:t>
                      </a:r>
                      <a:endParaRPr lang="en-GB" sz="1400"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 </a:t>
                      </a:r>
                      <a:r>
                        <a:rPr lang="en-GB" sz="1400" i="0" baseline="0" dirty="0">
                          <a:hlinkClick r:id="rId3" action="ppaction://hlinksldjump"/>
                        </a:rPr>
                        <a:t>Issuing of Cat Bonds by private insurers</a:t>
                      </a:r>
                      <a:endParaRPr lang="en-GB" sz="1400"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indent="0">
                        <a:buFont typeface="Arial" panose="020B0604020202020204" pitchFamily="34" charset="0"/>
                        <a:buNone/>
                      </a:pPr>
                      <a:r>
                        <a:rPr lang="en-GB" sz="1400" dirty="0">
                          <a:hlinkClick r:id="rId4" action="ppaction://hlinksldjump"/>
                        </a:rPr>
                        <a:t>Insurance</a:t>
                      </a:r>
                      <a:r>
                        <a:rPr lang="en-GB" sz="1400" baseline="0" dirty="0">
                          <a:hlinkClick r:id="rId4" action="ppaction://hlinksldjump"/>
                        </a:rPr>
                        <a:t> pool through a g</a:t>
                      </a:r>
                      <a:r>
                        <a:rPr lang="en-GB" sz="1400" dirty="0">
                          <a:hlinkClick r:id="rId4" action="ppaction://hlinksldjump"/>
                        </a:rPr>
                        <a:t>overnment-private sector</a:t>
                      </a:r>
                      <a:r>
                        <a:rPr lang="en-GB" sz="1400" baseline="0" dirty="0">
                          <a:hlinkClick r:id="rId4" action="ppaction://hlinksldjump"/>
                        </a:rPr>
                        <a:t> </a:t>
                      </a:r>
                      <a:r>
                        <a:rPr lang="en-GB" sz="1400" dirty="0">
                          <a:hlinkClick r:id="rId4" action="ppaction://hlinksldjump"/>
                        </a:rPr>
                        <a:t>partnership</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indent="0">
                        <a:buFontTx/>
                        <a:buNone/>
                      </a:pPr>
                      <a:r>
                        <a:rPr lang="en-GB" sz="1400" dirty="0">
                          <a:hlinkClick r:id="rId5" action="ppaction://hlinksldjump"/>
                        </a:rPr>
                        <a:t>Parametric insurance offered by private insurers</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May not be viable without a public entity for risk management through insurance</a:t>
                      </a:r>
                      <a:endParaRPr lang="en-GB" sz="140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3165472513"/>
                  </a:ext>
                </a:extLst>
              </a:tr>
              <a:tr h="1307765">
                <a:tc>
                  <a:txBody>
                    <a:bodyPr/>
                    <a:lstStyle/>
                    <a:p>
                      <a:r>
                        <a:rPr lang="en-GB" sz="1400" b="1" i="1" u="sng" dirty="0"/>
                        <a:t>EARTHQUAKE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 </a:t>
                      </a:r>
                      <a:r>
                        <a:rPr lang="en-GB" sz="1400" i="0" baseline="0" dirty="0">
                          <a:hlinkClick r:id="rId2" action="ppaction://hlinksldjump"/>
                        </a:rPr>
                        <a:t>Centrally-managed insurance program for diversified risks and multiple assets</a:t>
                      </a:r>
                      <a:endParaRPr lang="en-GB" sz="1400" i="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 </a:t>
                      </a:r>
                      <a:r>
                        <a:rPr lang="en-GB" sz="1400" i="0" baseline="0" dirty="0">
                          <a:hlinkClick r:id="rId3" action="ppaction://hlinksldjump"/>
                        </a:rPr>
                        <a:t>Issuing of Cat Bonds by private insurers</a:t>
                      </a:r>
                      <a:endParaRPr lang="en-GB" sz="1400"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indent="0">
                        <a:buFont typeface="Arial" panose="020B0604020202020204" pitchFamily="34" charset="0"/>
                        <a:buNone/>
                      </a:pPr>
                      <a:r>
                        <a:rPr lang="en-GB" sz="1400" dirty="0">
                          <a:hlinkClick r:id="rId4" action="ppaction://hlinksldjump"/>
                        </a:rPr>
                        <a:t>Insurance</a:t>
                      </a:r>
                      <a:r>
                        <a:rPr lang="en-GB" sz="1400" baseline="0" dirty="0">
                          <a:hlinkClick r:id="rId4" action="ppaction://hlinksldjump"/>
                        </a:rPr>
                        <a:t> pool through a g</a:t>
                      </a:r>
                      <a:r>
                        <a:rPr lang="en-GB" sz="1400" dirty="0">
                          <a:hlinkClick r:id="rId4" action="ppaction://hlinksldjump"/>
                        </a:rPr>
                        <a:t>overnment-private sector</a:t>
                      </a:r>
                      <a:r>
                        <a:rPr lang="en-GB" sz="1400" baseline="0" dirty="0">
                          <a:hlinkClick r:id="rId4" action="ppaction://hlinksldjump"/>
                        </a:rPr>
                        <a:t> </a:t>
                      </a:r>
                      <a:r>
                        <a:rPr lang="en-GB" sz="1400" dirty="0">
                          <a:hlinkClick r:id="rId4" action="ppaction://hlinksldjump"/>
                        </a:rPr>
                        <a:t>partnership</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indent="0">
                        <a:buFontTx/>
                        <a:buNone/>
                      </a:pPr>
                      <a:r>
                        <a:rPr lang="en-GB" sz="1400" dirty="0">
                          <a:hlinkClick r:id="rId5" action="ppaction://hlinksldjump"/>
                        </a:rPr>
                        <a:t>Parametric insurance offered by private insurers</a:t>
                      </a:r>
                      <a:endParaRPr lang="en-GB" sz="1400" dirty="0"/>
                    </a:p>
                    <a:p>
                      <a:pPr marL="0" indent="0">
                        <a:buFontTx/>
                        <a:buNone/>
                      </a:pP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May not be viable without a public entity for risk management through insurance</a:t>
                      </a:r>
                      <a:endParaRPr lang="en-GB" sz="140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r h="1276228">
                <a:tc>
                  <a:txBody>
                    <a:bodyPr/>
                    <a:lstStyle/>
                    <a:p>
                      <a:r>
                        <a:rPr lang="en-GB" sz="1400" b="1" i="1" u="sng" dirty="0"/>
                        <a:t>SUBSIDENCE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solidFill>
                            <a:schemeClr val="tx1"/>
                          </a:solidFill>
                          <a:hlinkClick r:id="rId2" action="ppaction://hlinksldjump"/>
                        </a:rPr>
                        <a:t>Centrally-managed insurance program for diversified risks and multiple assets</a:t>
                      </a:r>
                      <a:endParaRPr lang="en-GB" sz="1400" i="0"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 examples available but technically possible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 examples available but technically possible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 examples available but technically possible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133883100"/>
                  </a:ext>
                </a:extLst>
              </a:tr>
            </a:tbl>
          </a:graphicData>
        </a:graphic>
      </p:graphicFrame>
      <p:sp>
        <p:nvSpPr>
          <p:cNvPr id="3" name="CasellaDiTesto 2"/>
          <p:cNvSpPr txBox="1"/>
          <p:nvPr/>
        </p:nvSpPr>
        <p:spPr>
          <a:xfrm>
            <a:off x="346841" y="1377861"/>
            <a:ext cx="5974977" cy="338554"/>
          </a:xfrm>
          <a:prstGeom prst="rect">
            <a:avLst/>
          </a:prstGeom>
          <a:noFill/>
        </p:spPr>
        <p:txBody>
          <a:bodyPr wrap="square" rtlCol="0">
            <a:spAutoFit/>
          </a:bodyPr>
          <a:lstStyle/>
          <a:p>
            <a:r>
              <a:rPr lang="it-IT" sz="1600" b="1" u="sng" dirty="0"/>
              <a:t>OTHER SOLUTIONS TO EXPLORE</a:t>
            </a:r>
          </a:p>
        </p:txBody>
      </p:sp>
      <p:sp>
        <p:nvSpPr>
          <p:cNvPr id="8" name="Pagina iniziale 7">
            <a:hlinkClick r:id="rId6" action="ppaction://hlinksldjump" highlightClick="1"/>
          </p:cNvPr>
          <p:cNvSpPr/>
          <p:nvPr/>
        </p:nvSpPr>
        <p:spPr>
          <a:xfrm>
            <a:off x="11174877" y="6383214"/>
            <a:ext cx="460076" cy="434427"/>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itorno 8">
            <a:hlinkClick r:id="" action="ppaction://hlinkshowjump?jump=lastslideviewed" highlightClick="1"/>
          </p:cNvPr>
          <p:cNvSpPr/>
          <p:nvPr/>
        </p:nvSpPr>
        <p:spPr>
          <a:xfrm>
            <a:off x="11684789" y="6383214"/>
            <a:ext cx="460076" cy="434427"/>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765772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6880267" cy="369332"/>
          </a:xfrm>
          <a:prstGeom prst="rect">
            <a:avLst/>
          </a:prstGeom>
          <a:noFill/>
        </p:spPr>
        <p:txBody>
          <a:bodyPr wrap="square" lIns="91440" tIns="45720" rIns="91440" bIns="45720" rtlCol="0" anchor="t">
            <a:spAutoFit/>
          </a:bodyPr>
          <a:lstStyle/>
          <a:p>
            <a:r>
              <a:rPr lang="it-IT" b="1" u="sng" dirty="0"/>
              <a:t>DORDRECHT (STREET SCALE)</a:t>
            </a:r>
          </a:p>
        </p:txBody>
      </p:sp>
      <p:pic>
        <p:nvPicPr>
          <p:cNvPr id="3" name="Picture 2">
            <a:extLst>
              <a:ext uri="{FF2B5EF4-FFF2-40B4-BE49-F238E27FC236}">
                <a16:creationId xmlns:a16="http://schemas.microsoft.com/office/drawing/2014/main" id="{39E6DF68-94FB-965F-9AD4-F739A1C75AF7}"/>
              </a:ext>
            </a:extLst>
          </p:cNvPr>
          <p:cNvPicPr>
            <a:picLocks noChangeAspect="1"/>
          </p:cNvPicPr>
          <p:nvPr/>
        </p:nvPicPr>
        <p:blipFill>
          <a:blip r:embed="rId2"/>
          <a:stretch>
            <a:fillRect/>
          </a:stretch>
        </p:blipFill>
        <p:spPr>
          <a:xfrm>
            <a:off x="2968987" y="1448825"/>
            <a:ext cx="6254025" cy="5086607"/>
          </a:xfrm>
          <a:prstGeom prst="rect">
            <a:avLst/>
          </a:prstGeom>
        </p:spPr>
      </p:pic>
    </p:spTree>
    <p:extLst>
      <p:ext uri="{BB962C8B-B14F-4D97-AF65-F5344CB8AC3E}">
        <p14:creationId xmlns:p14="http://schemas.microsoft.com/office/powerpoint/2010/main" val="40731416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43532" y="740460"/>
            <a:ext cx="10303447"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DORDRECHT – HISTORICAL CITY CENTRE</a:t>
            </a:r>
          </a:p>
          <a:p>
            <a:r>
              <a:rPr lang="it-IT" sz="1600" b="1" dirty="0"/>
              <a:t>COUNTRY/REGION</a:t>
            </a:r>
            <a:r>
              <a:rPr lang="it-IT" sz="1600" dirty="0"/>
              <a:t>: THE NETHERLANDS</a:t>
            </a:r>
          </a:p>
        </p:txBody>
      </p:sp>
      <p:graphicFrame>
        <p:nvGraphicFramePr>
          <p:cNvPr id="2" name="Tabella 1"/>
          <p:cNvGraphicFramePr>
            <a:graphicFrameLocks noGrp="1"/>
          </p:cNvGraphicFramePr>
          <p:nvPr>
            <p:extLst>
              <p:ext uri="{D42A27DB-BD31-4B8C-83A1-F6EECF244321}">
                <p14:modId xmlns:p14="http://schemas.microsoft.com/office/powerpoint/2010/main" val="1048880541"/>
              </p:ext>
            </p:extLst>
          </p:nvPr>
        </p:nvGraphicFramePr>
        <p:xfrm>
          <a:off x="343532" y="1962642"/>
          <a:ext cx="11196827" cy="2830905"/>
        </p:xfrm>
        <a:graphic>
          <a:graphicData uri="http://schemas.openxmlformats.org/drawingml/2006/table">
            <a:tbl>
              <a:tblPr firstRow="1" bandRow="1">
                <a:tableStyleId>{74C1A8A3-306A-4EB7-A6B1-4F7E0EB9C5D6}</a:tableStyleId>
              </a:tblPr>
              <a:tblGrid>
                <a:gridCol w="1936748">
                  <a:extLst>
                    <a:ext uri="{9D8B030D-6E8A-4147-A177-3AD203B41FA5}">
                      <a16:colId xmlns:a16="http://schemas.microsoft.com/office/drawing/2014/main" val="715170356"/>
                    </a:ext>
                  </a:extLst>
                </a:gridCol>
                <a:gridCol w="2330150">
                  <a:extLst>
                    <a:ext uri="{9D8B030D-6E8A-4147-A177-3AD203B41FA5}">
                      <a16:colId xmlns:a16="http://schemas.microsoft.com/office/drawing/2014/main" val="3825474990"/>
                    </a:ext>
                  </a:extLst>
                </a:gridCol>
                <a:gridCol w="2350326">
                  <a:extLst>
                    <a:ext uri="{9D8B030D-6E8A-4147-A177-3AD203B41FA5}">
                      <a16:colId xmlns:a16="http://schemas.microsoft.com/office/drawing/2014/main" val="535681685"/>
                    </a:ext>
                  </a:extLst>
                </a:gridCol>
                <a:gridCol w="2269627">
                  <a:extLst>
                    <a:ext uri="{9D8B030D-6E8A-4147-A177-3AD203B41FA5}">
                      <a16:colId xmlns:a16="http://schemas.microsoft.com/office/drawing/2014/main" val="1567672752"/>
                    </a:ext>
                  </a:extLst>
                </a:gridCol>
                <a:gridCol w="2309976">
                  <a:extLst>
                    <a:ext uri="{9D8B030D-6E8A-4147-A177-3AD203B41FA5}">
                      <a16:colId xmlns:a16="http://schemas.microsoft.com/office/drawing/2014/main" val="1050284572"/>
                    </a:ext>
                  </a:extLst>
                </a:gridCol>
              </a:tblGrid>
              <a:tr h="496311">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312745">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Extremely rare – offered by very few insurers </a:t>
                      </a:r>
                      <a:r>
                        <a:rPr lang="en-GB" sz="1400" i="1" baseline="0" dirty="0"/>
                        <a:t>(see the note below)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bl>
          </a:graphicData>
        </a:graphic>
      </p:graphicFrame>
      <p:sp>
        <p:nvSpPr>
          <p:cNvPr id="3" name="CasellaDiTesto 2"/>
          <p:cNvSpPr txBox="1"/>
          <p:nvPr/>
        </p:nvSpPr>
        <p:spPr>
          <a:xfrm>
            <a:off x="343532" y="1460874"/>
            <a:ext cx="6714566" cy="338554"/>
          </a:xfrm>
          <a:prstGeom prst="rect">
            <a:avLst/>
          </a:prstGeom>
          <a:noFill/>
        </p:spPr>
        <p:txBody>
          <a:bodyPr wrap="square" rtlCol="0">
            <a:spAutoFit/>
          </a:bodyPr>
          <a:lstStyle/>
          <a:p>
            <a:r>
              <a:rPr lang="it-IT" sz="1600" b="1" u="sng" dirty="0"/>
              <a:t>COUNTRY-SPECIFIC EXISTING INSURANCE SOLUTIONS</a:t>
            </a:r>
          </a:p>
        </p:txBody>
      </p:sp>
      <p:sp>
        <p:nvSpPr>
          <p:cNvPr id="4" name="CasellaDiTesto 3"/>
          <p:cNvSpPr txBox="1"/>
          <p:nvPr/>
        </p:nvSpPr>
        <p:spPr>
          <a:xfrm>
            <a:off x="268940" y="4929186"/>
            <a:ext cx="11271419" cy="1361563"/>
          </a:xfrm>
          <a:prstGeom prst="rect">
            <a:avLst/>
          </a:prstGeom>
          <a:noFill/>
        </p:spPr>
        <p:txBody>
          <a:bodyPr wrap="square" rtlCol="0">
            <a:spAutoFit/>
          </a:bodyPr>
          <a:lstStyle/>
          <a:p>
            <a:pPr algn="just"/>
            <a:r>
              <a:rPr lang="en-US" sz="1600" b="1" dirty="0"/>
              <a:t>Note: </a:t>
            </a:r>
            <a:r>
              <a:rPr lang="en-US" sz="1600" dirty="0"/>
              <a:t>flooding risk is considered a national concern in the Netherlands. Dutch government has built a system of dykes and water defenses protecting the coastline from a 1 in 10,000 year event. Moreover Dutch legislation, such as the Calamities and Compensation Act, provides an ex-post public intervention scheme funded by the government (i.e. tax payers). Due to low probability/extremely high severity impact of potential flooding events and the guarantees put in place by the Dutch government, a private insurance market for flood insurance never developed.</a:t>
            </a:r>
          </a:p>
        </p:txBody>
      </p:sp>
      <p:sp>
        <p:nvSpPr>
          <p:cNvPr id="6" name="Pagina iniziale 5">
            <a:hlinkClick r:id="rId2" action="ppaction://hlinksldjump" highlightClick="1"/>
          </p:cNvPr>
          <p:cNvSpPr/>
          <p:nvPr/>
        </p:nvSpPr>
        <p:spPr>
          <a:xfrm>
            <a:off x="11158725" y="6367135"/>
            <a:ext cx="460076" cy="435739"/>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65936" y="6369343"/>
            <a:ext cx="460076" cy="43256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76319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59974" y="765855"/>
            <a:ext cx="10397516"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DORDRECHT – HISTORICAL CITY CENTRE</a:t>
            </a:r>
          </a:p>
          <a:p>
            <a:r>
              <a:rPr lang="it-IT" sz="1600" b="1" dirty="0"/>
              <a:t>COUNTRY/REGION</a:t>
            </a:r>
            <a:r>
              <a:rPr lang="it-IT" sz="1600" dirty="0"/>
              <a:t>: THE NETHERLANDS</a:t>
            </a:r>
          </a:p>
        </p:txBody>
      </p:sp>
      <p:graphicFrame>
        <p:nvGraphicFramePr>
          <p:cNvPr id="2" name="Tabella 1"/>
          <p:cNvGraphicFramePr>
            <a:graphicFrameLocks noGrp="1"/>
          </p:cNvGraphicFramePr>
          <p:nvPr>
            <p:extLst>
              <p:ext uri="{D42A27DB-BD31-4B8C-83A1-F6EECF244321}">
                <p14:modId xmlns:p14="http://schemas.microsoft.com/office/powerpoint/2010/main" val="1320624282"/>
              </p:ext>
            </p:extLst>
          </p:nvPr>
        </p:nvGraphicFramePr>
        <p:xfrm>
          <a:off x="259974" y="1977972"/>
          <a:ext cx="11269872" cy="2559795"/>
        </p:xfrm>
        <a:graphic>
          <a:graphicData uri="http://schemas.openxmlformats.org/drawingml/2006/table">
            <a:tbl>
              <a:tblPr firstRow="1" bandRow="1">
                <a:tableStyleId>{74C1A8A3-306A-4EB7-A6B1-4F7E0EB9C5D6}</a:tableStyleId>
              </a:tblPr>
              <a:tblGrid>
                <a:gridCol w="1949383">
                  <a:extLst>
                    <a:ext uri="{9D8B030D-6E8A-4147-A177-3AD203B41FA5}">
                      <a16:colId xmlns:a16="http://schemas.microsoft.com/office/drawing/2014/main" val="715170356"/>
                    </a:ext>
                  </a:extLst>
                </a:gridCol>
                <a:gridCol w="2345351">
                  <a:extLst>
                    <a:ext uri="{9D8B030D-6E8A-4147-A177-3AD203B41FA5}">
                      <a16:colId xmlns:a16="http://schemas.microsoft.com/office/drawing/2014/main" val="3825474990"/>
                    </a:ext>
                  </a:extLst>
                </a:gridCol>
                <a:gridCol w="2365659">
                  <a:extLst>
                    <a:ext uri="{9D8B030D-6E8A-4147-A177-3AD203B41FA5}">
                      <a16:colId xmlns:a16="http://schemas.microsoft.com/office/drawing/2014/main" val="535681685"/>
                    </a:ext>
                  </a:extLst>
                </a:gridCol>
                <a:gridCol w="2284434">
                  <a:extLst>
                    <a:ext uri="{9D8B030D-6E8A-4147-A177-3AD203B41FA5}">
                      <a16:colId xmlns:a16="http://schemas.microsoft.com/office/drawing/2014/main" val="1567672752"/>
                    </a:ext>
                  </a:extLst>
                </a:gridCol>
                <a:gridCol w="2325045">
                  <a:extLst>
                    <a:ext uri="{9D8B030D-6E8A-4147-A177-3AD203B41FA5}">
                      <a16:colId xmlns:a16="http://schemas.microsoft.com/office/drawing/2014/main" val="1050284572"/>
                    </a:ext>
                  </a:extLst>
                </a:gridCol>
              </a:tblGrid>
              <a:tr h="501683">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041635">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May not be viable due to the nature and the management of the risk in the country (</a:t>
                      </a:r>
                      <a:r>
                        <a:rPr lang="en-GB" sz="1400" i="0" baseline="0" dirty="0">
                          <a:hlinkClick r:id="rId2" action="ppaction://hlinksldjump"/>
                        </a:rPr>
                        <a:t>see note</a:t>
                      </a:r>
                      <a:r>
                        <a:rPr lang="en-GB" sz="1400" i="0" baseline="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tx1"/>
                          </a:solidFill>
                        </a:rPr>
                        <a:t>- </a:t>
                      </a:r>
                      <a:r>
                        <a:rPr lang="en-GB" sz="1400" dirty="0">
                          <a:solidFill>
                            <a:srgbClr val="0097A7"/>
                          </a:solidFill>
                          <a:hlinkClick r:id="rId3" action="ppaction://hlinksldjump">
                            <a:extLst>
                              <a:ext uri="{A12FA001-AC4F-418D-AE19-62706E023703}">
                                <ahyp:hlinkClr xmlns:ahyp="http://schemas.microsoft.com/office/drawing/2018/hyperlinkcolor" val="tx"/>
                              </a:ext>
                            </a:extLst>
                          </a:hlinkClick>
                        </a:rPr>
                        <a:t>Insurance</a:t>
                      </a:r>
                      <a:r>
                        <a:rPr lang="en-GB" sz="1400" baseline="0" dirty="0">
                          <a:solidFill>
                            <a:srgbClr val="0097A7"/>
                          </a:solidFill>
                          <a:hlinkClick r:id="rId3" action="ppaction://hlinksldjump">
                            <a:extLst>
                              <a:ext uri="{A12FA001-AC4F-418D-AE19-62706E023703}">
                                <ahyp:hlinkClr xmlns:ahyp="http://schemas.microsoft.com/office/drawing/2018/hyperlinkcolor" val="tx"/>
                              </a:ext>
                            </a:extLst>
                          </a:hlinkClick>
                        </a:rPr>
                        <a:t> pool through a g</a:t>
                      </a:r>
                      <a:r>
                        <a:rPr lang="en-GB" sz="1400" dirty="0">
                          <a:solidFill>
                            <a:srgbClr val="0097A7"/>
                          </a:solidFill>
                          <a:hlinkClick r:id="rId3" action="ppaction://hlinksldjump">
                            <a:extLst>
                              <a:ext uri="{A12FA001-AC4F-418D-AE19-62706E023703}">
                                <ahyp:hlinkClr xmlns:ahyp="http://schemas.microsoft.com/office/drawing/2018/hyperlinkcolor" val="tx"/>
                              </a:ext>
                            </a:extLst>
                          </a:hlinkClick>
                        </a:rPr>
                        <a:t>overnment-private sector</a:t>
                      </a:r>
                      <a:r>
                        <a:rPr lang="en-GB" sz="1400" baseline="0" dirty="0">
                          <a:solidFill>
                            <a:srgbClr val="0097A7"/>
                          </a:solidFill>
                          <a:hlinkClick r:id="rId3" action="ppaction://hlinksldjump">
                            <a:extLst>
                              <a:ext uri="{A12FA001-AC4F-418D-AE19-62706E023703}">
                                <ahyp:hlinkClr xmlns:ahyp="http://schemas.microsoft.com/office/drawing/2018/hyperlinkcolor" val="tx"/>
                              </a:ext>
                            </a:extLst>
                          </a:hlinkClick>
                        </a:rPr>
                        <a:t> </a:t>
                      </a:r>
                      <a:r>
                        <a:rPr lang="en-GB" sz="1400" dirty="0">
                          <a:solidFill>
                            <a:srgbClr val="0097A7"/>
                          </a:solidFill>
                          <a:hlinkClick r:id="rId3" action="ppaction://hlinksldjump">
                            <a:extLst>
                              <a:ext uri="{A12FA001-AC4F-418D-AE19-62706E023703}">
                                <ahyp:hlinkClr xmlns:ahyp="http://schemas.microsoft.com/office/drawing/2018/hyperlinkcolor" val="tx"/>
                              </a:ext>
                            </a:extLst>
                          </a:hlinkClick>
                        </a:rPr>
                        <a:t>partnership</a:t>
                      </a:r>
                      <a:endParaRPr lang="en-GB" sz="1400" dirty="0">
                        <a:solidFill>
                          <a:srgbClr val="0097A7"/>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40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u="none" dirty="0">
                          <a:solidFill>
                            <a:schemeClr val="tx1"/>
                          </a:solidFill>
                        </a:rPr>
                        <a:t>- </a:t>
                      </a:r>
                      <a:r>
                        <a:rPr lang="en-GB" sz="1400" dirty="0">
                          <a:solidFill>
                            <a:srgbClr val="0097A7"/>
                          </a:solidFill>
                          <a:hlinkClick r:id="rId4" action="ppaction://hlinksldjump">
                            <a:extLst>
                              <a:ext uri="{A12FA001-AC4F-418D-AE19-62706E023703}">
                                <ahyp:hlinkClr xmlns:ahyp="http://schemas.microsoft.com/office/drawing/2018/hyperlinkcolor" val="tx"/>
                              </a:ext>
                            </a:extLst>
                          </a:hlinkClick>
                        </a:rPr>
                        <a:t>Governmental</a:t>
                      </a:r>
                      <a:r>
                        <a:rPr lang="en-GB" sz="1400" baseline="0" dirty="0">
                          <a:solidFill>
                            <a:srgbClr val="0097A7"/>
                          </a:solidFill>
                          <a:hlinkClick r:id="rId4" action="ppaction://hlinksldjump">
                            <a:extLst>
                              <a:ext uri="{A12FA001-AC4F-418D-AE19-62706E023703}">
                                <ahyp:hlinkClr xmlns:ahyp="http://schemas.microsoft.com/office/drawing/2018/hyperlinkcolor" val="tx"/>
                              </a:ext>
                            </a:extLst>
                          </a:hlinkClick>
                        </a:rPr>
                        <a:t> insurance pool </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May not be viable due to the nature and the management of the risk in the country (</a:t>
                      </a:r>
                      <a:r>
                        <a:rPr lang="en-GB" sz="1400" i="0" baseline="0" dirty="0">
                          <a:hlinkClick r:id="rId2" action="ppaction://hlinksldjump"/>
                        </a:rPr>
                        <a:t>see note</a:t>
                      </a:r>
                      <a:r>
                        <a:rPr lang="en-GB" sz="1400" i="0" baseline="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a:hlinkClick r:id="rId5" action="ppaction://hlinksldjump"/>
                        </a:rPr>
                        <a:t>Resilience Bonds</a:t>
                      </a:r>
                      <a:endParaRPr lang="en-GB" sz="140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extLst>
                  <a:ext uri="{0D108BD9-81ED-4DB2-BD59-A6C34878D82A}">
                    <a16:rowId xmlns:a16="http://schemas.microsoft.com/office/drawing/2014/main" val="403209577"/>
                  </a:ext>
                </a:extLst>
              </a:tr>
            </a:tbl>
          </a:graphicData>
        </a:graphic>
      </p:graphicFrame>
      <p:sp>
        <p:nvSpPr>
          <p:cNvPr id="6" name="CasellaDiTesto 5"/>
          <p:cNvSpPr txBox="1"/>
          <p:nvPr/>
        </p:nvSpPr>
        <p:spPr>
          <a:xfrm>
            <a:off x="259974" y="1495024"/>
            <a:ext cx="5974977" cy="338554"/>
          </a:xfrm>
          <a:prstGeom prst="rect">
            <a:avLst/>
          </a:prstGeom>
          <a:noFill/>
        </p:spPr>
        <p:txBody>
          <a:bodyPr wrap="square" rtlCol="0">
            <a:spAutoFit/>
          </a:bodyPr>
          <a:lstStyle/>
          <a:p>
            <a:r>
              <a:rPr lang="it-IT" sz="1600" b="1" u="sng" dirty="0"/>
              <a:t>OTHER SOLUTIONS TO EXPLORE</a:t>
            </a:r>
          </a:p>
        </p:txBody>
      </p:sp>
      <p:sp>
        <p:nvSpPr>
          <p:cNvPr id="7" name="Pagina iniziale 6">
            <a:hlinkClick r:id="rId6" action="ppaction://hlinksldjump" highlightClick="1"/>
          </p:cNvPr>
          <p:cNvSpPr/>
          <p:nvPr/>
        </p:nvSpPr>
        <p:spPr>
          <a:xfrm>
            <a:off x="11166316" y="6391373"/>
            <a:ext cx="460076" cy="435695"/>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itorno 7">
            <a:hlinkClick r:id="" action="ppaction://hlinkshowjump?jump=lastslideviewed" highlightClick="1"/>
          </p:cNvPr>
          <p:cNvSpPr/>
          <p:nvPr/>
        </p:nvSpPr>
        <p:spPr>
          <a:xfrm>
            <a:off x="11675362" y="6372519"/>
            <a:ext cx="460076" cy="435695"/>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91078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6880267" cy="369332"/>
          </a:xfrm>
          <a:prstGeom prst="rect">
            <a:avLst/>
          </a:prstGeom>
          <a:noFill/>
        </p:spPr>
        <p:txBody>
          <a:bodyPr wrap="square" lIns="91440" tIns="45720" rIns="91440" bIns="45720" rtlCol="0" anchor="t">
            <a:spAutoFit/>
          </a:bodyPr>
          <a:lstStyle/>
          <a:p>
            <a:r>
              <a:rPr lang="it-IT" b="1" u="sng" dirty="0"/>
              <a:t>SEFERHISAR (DISTRICT SCALE)</a:t>
            </a:r>
          </a:p>
        </p:txBody>
      </p:sp>
      <p:pic>
        <p:nvPicPr>
          <p:cNvPr id="4" name="Picture 3">
            <a:extLst>
              <a:ext uri="{FF2B5EF4-FFF2-40B4-BE49-F238E27FC236}">
                <a16:creationId xmlns:a16="http://schemas.microsoft.com/office/drawing/2014/main" id="{E37FA70D-251A-881B-43F4-F8B60BF880E9}"/>
              </a:ext>
            </a:extLst>
          </p:cNvPr>
          <p:cNvPicPr>
            <a:picLocks noChangeAspect="1"/>
          </p:cNvPicPr>
          <p:nvPr/>
        </p:nvPicPr>
        <p:blipFill>
          <a:blip r:embed="rId2"/>
          <a:stretch>
            <a:fillRect/>
          </a:stretch>
        </p:blipFill>
        <p:spPr>
          <a:xfrm>
            <a:off x="3125050" y="1529974"/>
            <a:ext cx="6396021" cy="5019907"/>
          </a:xfrm>
          <a:prstGeom prst="rect">
            <a:avLst/>
          </a:prstGeom>
        </p:spPr>
      </p:pic>
    </p:spTree>
    <p:extLst>
      <p:ext uri="{BB962C8B-B14F-4D97-AF65-F5344CB8AC3E}">
        <p14:creationId xmlns:p14="http://schemas.microsoft.com/office/powerpoint/2010/main" val="4194461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33381" y="744336"/>
            <a:ext cx="10313597"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SEFERIHISAR - ŞALEN KALESI SITE</a:t>
            </a:r>
          </a:p>
          <a:p>
            <a:r>
              <a:rPr lang="it-IT" sz="1600" b="1" dirty="0"/>
              <a:t>COUNTRY/REGION</a:t>
            </a:r>
            <a:r>
              <a:rPr lang="it-IT" sz="1600" dirty="0"/>
              <a:t>: TURKEY</a:t>
            </a:r>
          </a:p>
        </p:txBody>
      </p:sp>
      <p:graphicFrame>
        <p:nvGraphicFramePr>
          <p:cNvPr id="2" name="Tabella 1"/>
          <p:cNvGraphicFramePr>
            <a:graphicFrameLocks noGrp="1"/>
          </p:cNvGraphicFramePr>
          <p:nvPr>
            <p:extLst>
              <p:ext uri="{D42A27DB-BD31-4B8C-83A1-F6EECF244321}">
                <p14:modId xmlns:p14="http://schemas.microsoft.com/office/powerpoint/2010/main" val="281273870"/>
              </p:ext>
            </p:extLst>
          </p:nvPr>
        </p:nvGraphicFramePr>
        <p:xfrm>
          <a:off x="333381" y="1941369"/>
          <a:ext cx="11185957" cy="2677033"/>
        </p:xfrm>
        <a:graphic>
          <a:graphicData uri="http://schemas.openxmlformats.org/drawingml/2006/table">
            <a:tbl>
              <a:tblPr firstRow="1" bandRow="1">
                <a:tableStyleId>{74C1A8A3-306A-4EB7-A6B1-4F7E0EB9C5D6}</a:tableStyleId>
              </a:tblPr>
              <a:tblGrid>
                <a:gridCol w="1934867">
                  <a:extLst>
                    <a:ext uri="{9D8B030D-6E8A-4147-A177-3AD203B41FA5}">
                      <a16:colId xmlns:a16="http://schemas.microsoft.com/office/drawing/2014/main" val="715170356"/>
                    </a:ext>
                  </a:extLst>
                </a:gridCol>
                <a:gridCol w="2327888">
                  <a:extLst>
                    <a:ext uri="{9D8B030D-6E8A-4147-A177-3AD203B41FA5}">
                      <a16:colId xmlns:a16="http://schemas.microsoft.com/office/drawing/2014/main" val="3825474990"/>
                    </a:ext>
                  </a:extLst>
                </a:gridCol>
                <a:gridCol w="2348045">
                  <a:extLst>
                    <a:ext uri="{9D8B030D-6E8A-4147-A177-3AD203B41FA5}">
                      <a16:colId xmlns:a16="http://schemas.microsoft.com/office/drawing/2014/main" val="535681685"/>
                    </a:ext>
                  </a:extLst>
                </a:gridCol>
                <a:gridCol w="2267423">
                  <a:extLst>
                    <a:ext uri="{9D8B030D-6E8A-4147-A177-3AD203B41FA5}">
                      <a16:colId xmlns:a16="http://schemas.microsoft.com/office/drawing/2014/main" val="1567672752"/>
                    </a:ext>
                  </a:extLst>
                </a:gridCol>
                <a:gridCol w="2307734">
                  <a:extLst>
                    <a:ext uri="{9D8B030D-6E8A-4147-A177-3AD203B41FA5}">
                      <a16:colId xmlns:a16="http://schemas.microsoft.com/office/drawing/2014/main" val="1050284572"/>
                    </a:ext>
                  </a:extLst>
                </a:gridCol>
              </a:tblGrid>
              <a:tr h="513799">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158873">
                <a:tc>
                  <a:txBody>
                    <a:bodyPr/>
                    <a:lstStyle/>
                    <a:p>
                      <a:r>
                        <a:rPr lang="en-GB" sz="1400" b="1" i="1" u="sng" dirty="0"/>
                        <a:t>EARTHQUAKE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hlinkClick r:id="rId2" action="ppaction://hlinksldjump"/>
                        </a:rPr>
                        <a:t>Private insurance available</a:t>
                      </a:r>
                      <a:r>
                        <a:rPr lang="en-GB" sz="1400" i="0" baseline="0" dirty="0"/>
                        <a:t> for non residential buildings but limited supply by private insurers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indent="0">
                        <a:buFontTx/>
                        <a:buNone/>
                      </a:pPr>
                      <a:r>
                        <a:rPr lang="en-GB" sz="1400" dirty="0"/>
                        <a:t>- </a:t>
                      </a:r>
                      <a:r>
                        <a:rPr lang="en-GB" sz="1400" dirty="0">
                          <a:hlinkClick r:id="rId3" action="ppaction://hlinksldjump"/>
                        </a:rPr>
                        <a:t>Governmental</a:t>
                      </a:r>
                      <a:r>
                        <a:rPr lang="en-GB" sz="1400" baseline="0" dirty="0">
                          <a:hlinkClick r:id="rId3" action="ppaction://hlinksldjump"/>
                        </a:rPr>
                        <a:t> insurance pool </a:t>
                      </a:r>
                      <a:r>
                        <a:rPr lang="en-GB" sz="1400" baseline="0" dirty="0"/>
                        <a:t>with a m</a:t>
                      </a:r>
                      <a:r>
                        <a:rPr lang="en-GB" sz="1400" dirty="0"/>
                        <a:t>andatory solidarity scheme</a:t>
                      </a:r>
                      <a:r>
                        <a:rPr lang="en-GB" sz="1400" baseline="0" dirty="0"/>
                        <a:t> (only for residential buildings)</a:t>
                      </a:r>
                    </a:p>
                    <a:p>
                      <a:pPr marL="0" indent="0">
                        <a:buFontTx/>
                        <a:buNone/>
                      </a:pPr>
                      <a:r>
                        <a:rPr lang="en-GB" sz="1400" baseline="0" dirty="0"/>
                        <a:t>- </a:t>
                      </a:r>
                      <a:r>
                        <a:rPr lang="en-GB" sz="1400" baseline="0" dirty="0">
                          <a:hlinkClick r:id="rId4" action="ppaction://hlinksldjump"/>
                        </a:rPr>
                        <a:t>Issuing of publicly sponsored Cat Bonds</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bl>
          </a:graphicData>
        </a:graphic>
      </p:graphicFrame>
      <p:sp>
        <p:nvSpPr>
          <p:cNvPr id="3" name="CasellaDiTesto 2"/>
          <p:cNvSpPr txBox="1"/>
          <p:nvPr/>
        </p:nvSpPr>
        <p:spPr>
          <a:xfrm>
            <a:off x="333381" y="1439688"/>
            <a:ext cx="6714566" cy="338554"/>
          </a:xfrm>
          <a:prstGeom prst="rect">
            <a:avLst/>
          </a:prstGeom>
          <a:noFill/>
        </p:spPr>
        <p:txBody>
          <a:bodyPr wrap="square" rtlCol="0">
            <a:spAutoFit/>
          </a:bodyPr>
          <a:lstStyle/>
          <a:p>
            <a:r>
              <a:rPr lang="it-IT" sz="1600" b="1" u="sng" dirty="0"/>
              <a:t>COUNTRY-SPECIFIC EXISTING INSURANCE SOLUTIONS</a:t>
            </a:r>
          </a:p>
        </p:txBody>
      </p:sp>
      <p:sp>
        <p:nvSpPr>
          <p:cNvPr id="8" name="Pagina iniziale 7">
            <a:hlinkClick r:id="rId5" action="ppaction://hlinksldjump" highlightClick="1"/>
          </p:cNvPr>
          <p:cNvSpPr/>
          <p:nvPr/>
        </p:nvSpPr>
        <p:spPr>
          <a:xfrm>
            <a:off x="11166316" y="6410074"/>
            <a:ext cx="460076" cy="414627"/>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itorno 8">
            <a:hlinkClick r:id="" action="ppaction://hlinkshowjump?jump=lastslideviewed" highlightClick="1"/>
          </p:cNvPr>
          <p:cNvSpPr/>
          <p:nvPr/>
        </p:nvSpPr>
        <p:spPr>
          <a:xfrm>
            <a:off x="11682954" y="6410074"/>
            <a:ext cx="460076" cy="416994"/>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8097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4693785" cy="369332"/>
          </a:xfrm>
          <a:prstGeom prst="rect">
            <a:avLst/>
          </a:prstGeom>
          <a:noFill/>
        </p:spPr>
        <p:txBody>
          <a:bodyPr wrap="square" lIns="91440" tIns="45720" rIns="91440" bIns="45720" rtlCol="0" anchor="t">
            <a:spAutoFit/>
          </a:bodyPr>
          <a:lstStyle/>
          <a:p>
            <a:r>
              <a:rPr lang="it-IT" b="1" u="sng" dirty="0">
                <a:latin typeface="Verdana" panose="020B0604030504040204" pitchFamily="34" charset="0"/>
                <a:ea typeface="Verdana" panose="020B0604030504040204" pitchFamily="34" charset="0"/>
              </a:rPr>
              <a:t>CONTENTS </a:t>
            </a:r>
          </a:p>
        </p:txBody>
      </p:sp>
      <p:sp>
        <p:nvSpPr>
          <p:cNvPr id="2" name="TextBox 1">
            <a:extLst>
              <a:ext uri="{FF2B5EF4-FFF2-40B4-BE49-F238E27FC236}">
                <a16:creationId xmlns:a16="http://schemas.microsoft.com/office/drawing/2014/main" id="{E8F94D5D-D2D9-3AB7-E386-C52739DE7C3A}"/>
              </a:ext>
            </a:extLst>
          </p:cNvPr>
          <p:cNvSpPr txBox="1"/>
          <p:nvPr/>
        </p:nvSpPr>
        <p:spPr>
          <a:xfrm>
            <a:off x="7517873" y="3228575"/>
            <a:ext cx="4514139" cy="1107996"/>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rPr>
              <a:t>RAVEENA &amp; SANTA CROCE CHURCH</a:t>
            </a:r>
          </a:p>
          <a:p>
            <a:pPr algn="just"/>
            <a:endParaRPr lang="en-GB" sz="1600" dirty="0">
              <a:latin typeface="Verdana" panose="020B0604030504040204" pitchFamily="34" charset="0"/>
              <a:ea typeface="Verdana" panose="020B0604030504040204" pitchFamily="34" charset="0"/>
            </a:endParaRPr>
          </a:p>
          <a:p>
            <a:pPr algn="just"/>
            <a:endParaRPr lang="en-GB" sz="1600" dirty="0">
              <a:latin typeface="Verdana" panose="020B0604030504040204" pitchFamily="34" charset="0"/>
              <a:ea typeface="Verdana" panose="020B0604030504040204" pitchFamily="34" charset="0"/>
            </a:endParaRPr>
          </a:p>
          <a:p>
            <a:pPr algn="just"/>
            <a:r>
              <a:rPr lang="en-GB" sz="1600" dirty="0">
                <a:latin typeface="Verdana" panose="020B0604030504040204" pitchFamily="34" charset="0"/>
                <a:ea typeface="Verdana" panose="020B0604030504040204" pitchFamily="34" charset="0"/>
                <a:cs typeface="Arial"/>
              </a:rPr>
              <a:t> </a:t>
            </a:r>
          </a:p>
        </p:txBody>
      </p:sp>
      <p:cxnSp>
        <p:nvCxnSpPr>
          <p:cNvPr id="4" name="Straight Arrow Connector 3">
            <a:extLst>
              <a:ext uri="{FF2B5EF4-FFF2-40B4-BE49-F238E27FC236}">
                <a16:creationId xmlns:a16="http://schemas.microsoft.com/office/drawing/2014/main" id="{7AE31A8F-1D75-B224-C588-B66F2D488D7C}"/>
              </a:ext>
            </a:extLst>
          </p:cNvPr>
          <p:cNvCxnSpPr>
            <a:cxnSpLocks/>
          </p:cNvCxnSpPr>
          <p:nvPr/>
        </p:nvCxnSpPr>
        <p:spPr>
          <a:xfrm>
            <a:off x="1310321" y="3394914"/>
            <a:ext cx="6174557"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Connector: Elbow 9">
            <a:extLst>
              <a:ext uri="{FF2B5EF4-FFF2-40B4-BE49-F238E27FC236}">
                <a16:creationId xmlns:a16="http://schemas.microsoft.com/office/drawing/2014/main" id="{A9AFD551-5020-4E76-C916-9CAC83D62D8B}"/>
              </a:ext>
            </a:extLst>
          </p:cNvPr>
          <p:cNvCxnSpPr>
            <a:cxnSpLocks/>
          </p:cNvCxnSpPr>
          <p:nvPr/>
        </p:nvCxnSpPr>
        <p:spPr>
          <a:xfrm>
            <a:off x="5072157" y="3394914"/>
            <a:ext cx="2412723" cy="1527145"/>
          </a:xfrm>
          <a:prstGeom prst="bentConnector3">
            <a:avLst>
              <a:gd name="adj1" fmla="val 380"/>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2BE9789D-8DEE-E6C9-ABDE-DADA479E9527}"/>
              </a:ext>
            </a:extLst>
          </p:cNvPr>
          <p:cNvCxnSpPr>
            <a:cxnSpLocks/>
          </p:cNvCxnSpPr>
          <p:nvPr/>
        </p:nvCxnSpPr>
        <p:spPr>
          <a:xfrm>
            <a:off x="5072157" y="3782573"/>
            <a:ext cx="242214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3" name="TextBox 22">
            <a:extLst>
              <a:ext uri="{FF2B5EF4-FFF2-40B4-BE49-F238E27FC236}">
                <a16:creationId xmlns:a16="http://schemas.microsoft.com/office/drawing/2014/main" id="{95C47AD7-0DC1-C104-6A98-9C38FD5A263B}"/>
              </a:ext>
            </a:extLst>
          </p:cNvPr>
          <p:cNvSpPr txBox="1"/>
          <p:nvPr/>
        </p:nvSpPr>
        <p:spPr>
          <a:xfrm>
            <a:off x="2537058" y="3404342"/>
            <a:ext cx="2573516" cy="1384995"/>
          </a:xfrm>
          <a:prstGeom prst="rect">
            <a:avLst/>
          </a:prstGeom>
          <a:noFill/>
        </p:spPr>
        <p:txBody>
          <a:bodyPr wrap="square" lIns="91440" tIns="45720" rIns="91440" bIns="45720" rtlCol="0" anchor="t">
            <a:spAutoFit/>
          </a:bodyPr>
          <a:lstStyle/>
          <a:p>
            <a:pPr algn="r"/>
            <a:r>
              <a:rPr lang="en-GB" sz="1400" b="1" dirty="0">
                <a:latin typeface="Verdana" panose="020B0604030504040204" pitchFamily="34" charset="0"/>
                <a:ea typeface="Verdana" panose="020B0604030504040204" pitchFamily="34" charset="0"/>
              </a:rPr>
              <a:t>OVERVIEW OF INSURANCE SCHEMES IN EUROPE</a:t>
            </a:r>
          </a:p>
          <a:p>
            <a:pPr algn="r"/>
            <a:endParaRPr lang="en-GB" sz="1400" dirty="0">
              <a:latin typeface="Verdana" panose="020B0604030504040204" pitchFamily="34" charset="0"/>
              <a:ea typeface="Verdana" panose="020B0604030504040204" pitchFamily="34" charset="0"/>
            </a:endParaRPr>
          </a:p>
          <a:p>
            <a:pPr algn="r"/>
            <a:endParaRPr lang="en-GB" sz="1400" dirty="0">
              <a:latin typeface="Verdana" panose="020B0604030504040204" pitchFamily="34" charset="0"/>
              <a:ea typeface="Verdana" panose="020B0604030504040204" pitchFamily="34" charset="0"/>
            </a:endParaRPr>
          </a:p>
          <a:p>
            <a:pPr algn="r"/>
            <a:r>
              <a:rPr lang="en-GB" sz="1400" dirty="0">
                <a:latin typeface="Verdana" panose="020B0604030504040204" pitchFamily="34" charset="0"/>
                <a:ea typeface="Verdana" panose="020B0604030504040204" pitchFamily="34" charset="0"/>
                <a:cs typeface="Arial"/>
              </a:rPr>
              <a:t> </a:t>
            </a:r>
          </a:p>
        </p:txBody>
      </p:sp>
      <p:sp>
        <p:nvSpPr>
          <p:cNvPr id="24" name="TextBox 23">
            <a:extLst>
              <a:ext uri="{FF2B5EF4-FFF2-40B4-BE49-F238E27FC236}">
                <a16:creationId xmlns:a16="http://schemas.microsoft.com/office/drawing/2014/main" id="{849AEA86-A339-A820-8A92-3627E53CEEBF}"/>
              </a:ext>
            </a:extLst>
          </p:cNvPr>
          <p:cNvSpPr txBox="1"/>
          <p:nvPr/>
        </p:nvSpPr>
        <p:spPr>
          <a:xfrm>
            <a:off x="408222" y="1521605"/>
            <a:ext cx="9772725" cy="8463855"/>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rPr>
              <a:t>INTRODUCTION</a:t>
            </a:r>
          </a:p>
          <a:p>
            <a:pPr marL="285750" indent="-285750" algn="just">
              <a:buFont typeface="Wingdings" panose="05000000000000000000" pitchFamily="2" charset="2"/>
              <a:buChar char="§"/>
            </a:pPr>
            <a:r>
              <a:rPr lang="en-GB" sz="1600" dirty="0">
                <a:latin typeface="Verdana" panose="020B0604030504040204" pitchFamily="34" charset="0"/>
                <a:ea typeface="Verdana" panose="020B0604030504040204" pitchFamily="34" charset="0"/>
              </a:rPr>
              <a:t>Background and context</a:t>
            </a:r>
          </a:p>
          <a:p>
            <a:pPr marL="285750" indent="-285750" algn="just">
              <a:buFont typeface="Wingdings" panose="05000000000000000000" pitchFamily="2" charset="2"/>
              <a:buChar char="§"/>
            </a:pPr>
            <a:r>
              <a:rPr lang="en-GB" sz="1600" dirty="0">
                <a:latin typeface="Verdana" panose="020B0604030504040204" pitchFamily="34" charset="0"/>
                <a:ea typeface="Verdana" panose="020B0604030504040204" pitchFamily="34" charset="0"/>
              </a:rPr>
              <a:t>The Narrative tool</a:t>
            </a:r>
          </a:p>
          <a:p>
            <a:pPr marL="285750" indent="-285750" algn="just">
              <a:buFont typeface="Wingdings" panose="05000000000000000000" pitchFamily="2" charset="2"/>
              <a:buChar char="§"/>
            </a:pPr>
            <a:r>
              <a:rPr lang="en-GB" sz="1600" dirty="0">
                <a:latin typeface="Verdana" panose="020B0604030504040204" pitchFamily="34" charset="0"/>
                <a:ea typeface="Verdana" panose="020B0604030504040204" pitchFamily="34" charset="0"/>
              </a:rPr>
              <a:t>End users</a:t>
            </a:r>
          </a:p>
          <a:p>
            <a:pPr marL="285750" indent="-285750" algn="just">
              <a:buFont typeface="Wingdings" panose="05000000000000000000" pitchFamily="2" charset="2"/>
              <a:buChar char="§"/>
            </a:pPr>
            <a:r>
              <a:rPr lang="en-GB" sz="1600" dirty="0">
                <a:latin typeface="Verdana" panose="020B0604030504040204" pitchFamily="34" charset="0"/>
                <a:ea typeface="Verdana" panose="020B0604030504040204" pitchFamily="34" charset="0"/>
              </a:rPr>
              <a:t>Glossary</a:t>
            </a:r>
          </a:p>
          <a:p>
            <a:pPr marL="285750" indent="-285750" algn="just">
              <a:buFont typeface="Wingdings" panose="05000000000000000000" pitchFamily="2" charset="2"/>
              <a:buChar char="§"/>
            </a:pPr>
            <a:r>
              <a:rPr lang="en-GB" sz="1600" dirty="0">
                <a:latin typeface="Verdana" panose="020B0604030504040204" pitchFamily="34" charset="0"/>
                <a:ea typeface="Verdana" panose="020B0604030504040204" pitchFamily="34" charset="0"/>
              </a:rPr>
              <a:t>How to navigate the tool</a:t>
            </a:r>
          </a:p>
          <a:p>
            <a:pPr algn="just"/>
            <a:endParaRPr lang="en-GB" sz="1600" dirty="0">
              <a:latin typeface="Verdana" panose="020B0604030504040204" pitchFamily="34" charset="0"/>
              <a:ea typeface="Verdana" panose="020B0604030504040204" pitchFamily="34" charset="0"/>
            </a:endParaRPr>
          </a:p>
          <a:p>
            <a:pPr algn="just"/>
            <a:r>
              <a:rPr lang="en-GB" sz="1600" b="1" dirty="0">
                <a:latin typeface="Verdana" panose="020B0604030504040204" pitchFamily="34" charset="0"/>
                <a:ea typeface="Verdana" panose="020B0604030504040204" pitchFamily="34" charset="0"/>
              </a:rPr>
              <a:t>HOME</a:t>
            </a:r>
          </a:p>
          <a:p>
            <a:pPr algn="just"/>
            <a:endParaRPr lang="en-GB" sz="1600" b="1" dirty="0">
              <a:latin typeface="Verdana" panose="020B0604030504040204" pitchFamily="34" charset="0"/>
              <a:ea typeface="Verdana" panose="020B0604030504040204" pitchFamily="34" charset="0"/>
            </a:endParaRPr>
          </a:p>
          <a:p>
            <a:pPr algn="just"/>
            <a:endParaRPr lang="en-GB" sz="1600" b="1" dirty="0">
              <a:latin typeface="Verdana" panose="020B0604030504040204" pitchFamily="34" charset="0"/>
              <a:ea typeface="Verdana" panose="020B0604030504040204" pitchFamily="34" charset="0"/>
            </a:endParaRPr>
          </a:p>
          <a:p>
            <a:pPr algn="just"/>
            <a:endParaRPr lang="en-GB" sz="1600" b="1" dirty="0">
              <a:latin typeface="Verdana" panose="020B0604030504040204" pitchFamily="34" charset="0"/>
              <a:ea typeface="Verdana" panose="020B0604030504040204" pitchFamily="34" charset="0"/>
            </a:endParaRPr>
          </a:p>
          <a:p>
            <a:pPr algn="just"/>
            <a:endParaRPr lang="en-GB" sz="1600" b="1" dirty="0">
              <a:latin typeface="Verdana" panose="020B0604030504040204" pitchFamily="34" charset="0"/>
              <a:ea typeface="Verdana" panose="020B0604030504040204" pitchFamily="34" charset="0"/>
            </a:endParaRPr>
          </a:p>
          <a:p>
            <a:pPr algn="just"/>
            <a:endParaRPr lang="en-GB" sz="1600" b="1" dirty="0">
              <a:latin typeface="Verdana" panose="020B0604030504040204" pitchFamily="34" charset="0"/>
              <a:ea typeface="Verdana" panose="020B0604030504040204" pitchFamily="34" charset="0"/>
            </a:endParaRPr>
          </a:p>
          <a:p>
            <a:pPr algn="just"/>
            <a:r>
              <a:rPr lang="en-GB" sz="1600" b="1" dirty="0">
                <a:latin typeface="Verdana" panose="020B0604030504040204" pitchFamily="34" charset="0"/>
                <a:ea typeface="Verdana" panose="020B0604030504040204" pitchFamily="34" charset="0"/>
              </a:rPr>
              <a:t>REVIEW OF INSURANCE MECHANISMS</a:t>
            </a:r>
          </a:p>
          <a:p>
            <a:pPr marL="285750" indent="-285750" algn="just">
              <a:buFont typeface="Wingdings" panose="05000000000000000000" pitchFamily="2" charset="2"/>
              <a:buChar char="§"/>
            </a:pPr>
            <a:r>
              <a:rPr lang="it-IT" sz="1600" dirty="0">
                <a:latin typeface="Verdana" panose="020B0604030504040204" pitchFamily="34" charset="0"/>
                <a:ea typeface="Verdana" panose="020B0604030504040204" pitchFamily="34" charset="0"/>
              </a:rPr>
              <a:t>Private indemnity insurance</a:t>
            </a:r>
          </a:p>
          <a:p>
            <a:pPr marL="285750" indent="-285750" algn="just">
              <a:buFont typeface="Wingdings" panose="05000000000000000000" pitchFamily="2" charset="2"/>
              <a:buChar char="§"/>
            </a:pPr>
            <a:r>
              <a:rPr lang="it-IT" sz="1600" baseline="0" dirty="0">
                <a:latin typeface="Verdana" panose="020B0604030504040204" pitchFamily="34" charset="0"/>
                <a:ea typeface="Verdana" panose="020B0604030504040204" pitchFamily="34" charset="0"/>
              </a:rPr>
              <a:t>Private parametric insurance</a:t>
            </a:r>
          </a:p>
          <a:p>
            <a:pPr marL="285750" indent="-285750" algn="just">
              <a:buFont typeface="Wingdings" panose="05000000000000000000" pitchFamily="2" charset="2"/>
              <a:buChar char="§"/>
            </a:pPr>
            <a:r>
              <a:rPr lang="en-US" sz="1600" dirty="0">
                <a:latin typeface="Verdana" panose="020B0604030504040204" pitchFamily="34" charset="0"/>
                <a:ea typeface="Verdana" panose="020B0604030504040204" pitchFamily="34" charset="0"/>
              </a:rPr>
              <a:t>Centrally-managed private</a:t>
            </a:r>
            <a:r>
              <a:rPr lang="en-US" sz="1600" baseline="0" dirty="0">
                <a:latin typeface="Verdana" panose="020B0604030504040204" pitchFamily="34" charset="0"/>
                <a:ea typeface="Verdana" panose="020B0604030504040204" pitchFamily="34" charset="0"/>
              </a:rPr>
              <a:t> indemnity </a:t>
            </a:r>
            <a:r>
              <a:rPr lang="en-US" sz="1600" dirty="0">
                <a:latin typeface="Verdana" panose="020B0604030504040204" pitchFamily="34" charset="0"/>
                <a:ea typeface="Verdana" panose="020B0604030504040204" pitchFamily="34" charset="0"/>
              </a:rPr>
              <a:t>insurance program</a:t>
            </a:r>
          </a:p>
          <a:p>
            <a:pPr marL="285750" indent="-285750" algn="just">
              <a:buFont typeface="Wingdings" panose="05000000000000000000" pitchFamily="2" charset="2"/>
              <a:buChar char="§"/>
            </a:pPr>
            <a:r>
              <a:rPr lang="en-US" sz="1600" dirty="0">
                <a:latin typeface="Verdana" panose="020B0604030504040204" pitchFamily="34" charset="0"/>
                <a:ea typeface="Verdana" panose="020B0604030504040204" pitchFamily="34" charset="0"/>
              </a:rPr>
              <a:t>Insurance pool through a government-private sector partnership</a:t>
            </a:r>
          </a:p>
          <a:p>
            <a:pPr marL="285750" indent="-285750" algn="just">
              <a:buFont typeface="Wingdings" panose="05000000000000000000" pitchFamily="2" charset="2"/>
              <a:buChar char="§"/>
            </a:pPr>
            <a:r>
              <a:rPr lang="en-US" sz="1600" dirty="0">
                <a:latin typeface="Verdana" panose="020B0604030504040204" pitchFamily="34" charset="0"/>
                <a:ea typeface="Verdana" panose="020B0604030504040204" pitchFamily="34" charset="0"/>
              </a:rPr>
              <a:t>Governmental</a:t>
            </a:r>
            <a:r>
              <a:rPr lang="en-US" sz="1600" baseline="0" dirty="0">
                <a:latin typeface="Verdana" panose="020B0604030504040204" pitchFamily="34" charset="0"/>
                <a:ea typeface="Verdana" panose="020B0604030504040204" pitchFamily="34" charset="0"/>
              </a:rPr>
              <a:t> insurance pool</a:t>
            </a:r>
          </a:p>
          <a:p>
            <a:pPr marL="285750" indent="-285750" algn="just">
              <a:buFont typeface="Wingdings" panose="05000000000000000000" pitchFamily="2" charset="2"/>
              <a:buChar char="§"/>
            </a:pPr>
            <a:r>
              <a:rPr lang="en-US" sz="1600" dirty="0">
                <a:latin typeface="Verdana" panose="020B0604030504040204" pitchFamily="34" charset="0"/>
                <a:ea typeface="Verdana" panose="020B0604030504040204" pitchFamily="34" charset="0"/>
              </a:rPr>
              <a:t>(Private and public-sponsored) catastrophe bonds</a:t>
            </a:r>
          </a:p>
          <a:p>
            <a:pPr marL="285750" indent="-285750" algn="just">
              <a:buFont typeface="Wingdings" panose="05000000000000000000" pitchFamily="2" charset="2"/>
              <a:buChar char="§"/>
            </a:pPr>
            <a:r>
              <a:rPr lang="en-US" sz="1600" dirty="0">
                <a:latin typeface="Verdana" panose="020B0604030504040204" pitchFamily="34" charset="0"/>
                <a:ea typeface="Verdana" panose="020B0604030504040204" pitchFamily="34" charset="0"/>
              </a:rPr>
              <a:t>Resilience bonds</a:t>
            </a:r>
          </a:p>
          <a:p>
            <a:pPr marL="285750" indent="-285750" algn="just">
              <a:buFont typeface="Wingdings" panose="05000000000000000000" pitchFamily="2" charset="2"/>
              <a:buChar char="§"/>
            </a:pPr>
            <a:endParaRPr lang="en-US" sz="1600" dirty="0">
              <a:solidFill>
                <a:schemeClr val="bg1"/>
              </a:solidFill>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US"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US"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US"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US"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US"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it-IT" sz="1600" baseline="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it-IT"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it-IT"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it-IT" sz="1600" dirty="0">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
            </a:pPr>
            <a:endParaRPr lang="en-GB" sz="1600" b="1" dirty="0">
              <a:latin typeface="Verdana" panose="020B0604030504040204" pitchFamily="34" charset="0"/>
              <a:ea typeface="Verdana" panose="020B0604030504040204" pitchFamily="34" charset="0"/>
            </a:endParaRPr>
          </a:p>
          <a:p>
            <a:pPr marL="285750" indent="-285750" algn="just">
              <a:buFont typeface="Arial" panose="020B0604020202020204" pitchFamily="34" charset="0"/>
              <a:buChar char="•"/>
            </a:pPr>
            <a:endParaRPr lang="en-GB" sz="1600" dirty="0">
              <a:latin typeface="Verdana" panose="020B0604030504040204" pitchFamily="34" charset="0"/>
              <a:ea typeface="Verdana" panose="020B0604030504040204" pitchFamily="34" charset="0"/>
            </a:endParaRPr>
          </a:p>
          <a:p>
            <a:pPr algn="just"/>
            <a:r>
              <a:rPr lang="en-GB" sz="1600" dirty="0">
                <a:latin typeface="Verdana" panose="020B0604030504040204" pitchFamily="34" charset="0"/>
                <a:ea typeface="Verdana" panose="020B0604030504040204" pitchFamily="34" charset="0"/>
                <a:cs typeface="Arial"/>
              </a:rPr>
              <a:t> </a:t>
            </a:r>
          </a:p>
        </p:txBody>
      </p:sp>
      <p:sp>
        <p:nvSpPr>
          <p:cNvPr id="33" name="TextBox 32">
            <a:extLst>
              <a:ext uri="{FF2B5EF4-FFF2-40B4-BE49-F238E27FC236}">
                <a16:creationId xmlns:a16="http://schemas.microsoft.com/office/drawing/2014/main" id="{4A095E39-77D0-2EF2-026E-A36CCA8C68EE}"/>
              </a:ext>
            </a:extLst>
          </p:cNvPr>
          <p:cNvSpPr txBox="1"/>
          <p:nvPr/>
        </p:nvSpPr>
        <p:spPr>
          <a:xfrm>
            <a:off x="7522588" y="3965614"/>
            <a:ext cx="4514139" cy="338554"/>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rPr>
              <a:t>SEFERHISAR</a:t>
            </a:r>
            <a:r>
              <a:rPr lang="en-GB" sz="1600" dirty="0">
                <a:latin typeface="Verdana" panose="020B0604030504040204" pitchFamily="34" charset="0"/>
                <a:ea typeface="Verdana" panose="020B0604030504040204" pitchFamily="34" charset="0"/>
                <a:cs typeface="Arial"/>
              </a:rPr>
              <a:t> </a:t>
            </a:r>
          </a:p>
        </p:txBody>
      </p:sp>
      <p:sp>
        <p:nvSpPr>
          <p:cNvPr id="34" name="TextBox 33">
            <a:extLst>
              <a:ext uri="{FF2B5EF4-FFF2-40B4-BE49-F238E27FC236}">
                <a16:creationId xmlns:a16="http://schemas.microsoft.com/office/drawing/2014/main" id="{12EB1C38-F9C2-0206-D4A3-B460A9CCF2F8}"/>
              </a:ext>
            </a:extLst>
          </p:cNvPr>
          <p:cNvSpPr txBox="1"/>
          <p:nvPr/>
        </p:nvSpPr>
        <p:spPr>
          <a:xfrm>
            <a:off x="7502294" y="3612372"/>
            <a:ext cx="4514139" cy="338554"/>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cs typeface="Arial"/>
              </a:rPr>
              <a:t>DORDRECHT</a:t>
            </a:r>
            <a:r>
              <a:rPr lang="en-GB" sz="1600" dirty="0">
                <a:latin typeface="Verdana" panose="020B0604030504040204" pitchFamily="34" charset="0"/>
                <a:ea typeface="Verdana" panose="020B0604030504040204" pitchFamily="34" charset="0"/>
                <a:cs typeface="Arial"/>
              </a:rPr>
              <a:t> </a:t>
            </a:r>
          </a:p>
        </p:txBody>
      </p:sp>
      <p:sp>
        <p:nvSpPr>
          <p:cNvPr id="35" name="TextBox 34">
            <a:extLst>
              <a:ext uri="{FF2B5EF4-FFF2-40B4-BE49-F238E27FC236}">
                <a16:creationId xmlns:a16="http://schemas.microsoft.com/office/drawing/2014/main" id="{97CBE951-7961-459F-2264-46D0DFD9F3B2}"/>
              </a:ext>
            </a:extLst>
          </p:cNvPr>
          <p:cNvSpPr txBox="1"/>
          <p:nvPr/>
        </p:nvSpPr>
        <p:spPr>
          <a:xfrm>
            <a:off x="7513158" y="4341222"/>
            <a:ext cx="4514139" cy="338554"/>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cs typeface="Arial"/>
              </a:rPr>
              <a:t>GALICIA</a:t>
            </a:r>
            <a:r>
              <a:rPr lang="en-GB" sz="1600" dirty="0">
                <a:latin typeface="Verdana" panose="020B0604030504040204" pitchFamily="34" charset="0"/>
                <a:ea typeface="Verdana" panose="020B0604030504040204" pitchFamily="34" charset="0"/>
                <a:cs typeface="Arial"/>
              </a:rPr>
              <a:t> </a:t>
            </a:r>
          </a:p>
        </p:txBody>
      </p:sp>
      <p:sp>
        <p:nvSpPr>
          <p:cNvPr id="36" name="TextBox 35">
            <a:extLst>
              <a:ext uri="{FF2B5EF4-FFF2-40B4-BE49-F238E27FC236}">
                <a16:creationId xmlns:a16="http://schemas.microsoft.com/office/drawing/2014/main" id="{3E95C7E9-CF39-55BC-7DE0-3CD17BA7B58A}"/>
              </a:ext>
            </a:extLst>
          </p:cNvPr>
          <p:cNvSpPr txBox="1"/>
          <p:nvPr/>
        </p:nvSpPr>
        <p:spPr>
          <a:xfrm>
            <a:off x="7502294" y="4721634"/>
            <a:ext cx="4514139" cy="338554"/>
          </a:xfrm>
          <a:prstGeom prst="rect">
            <a:avLst/>
          </a:prstGeom>
          <a:noFill/>
        </p:spPr>
        <p:txBody>
          <a:bodyPr wrap="square" lIns="91440" tIns="45720" rIns="91440" bIns="45720" rtlCol="0" anchor="t">
            <a:spAutoFit/>
          </a:bodyPr>
          <a:lstStyle/>
          <a:p>
            <a:pPr algn="just"/>
            <a:r>
              <a:rPr lang="en-GB" sz="1600" b="1" dirty="0">
                <a:latin typeface="Verdana" panose="020B0604030504040204" pitchFamily="34" charset="0"/>
                <a:ea typeface="Verdana" panose="020B0604030504040204" pitchFamily="34" charset="0"/>
                <a:cs typeface="Arial"/>
              </a:rPr>
              <a:t>SAVA RIVER BASIN</a:t>
            </a:r>
            <a:r>
              <a:rPr lang="en-GB" sz="1600" dirty="0">
                <a:latin typeface="Verdana" panose="020B0604030504040204" pitchFamily="34" charset="0"/>
                <a:ea typeface="Verdana" panose="020B0604030504040204" pitchFamily="34" charset="0"/>
                <a:cs typeface="Arial"/>
              </a:rPr>
              <a:t> </a:t>
            </a:r>
          </a:p>
        </p:txBody>
      </p:sp>
      <p:cxnSp>
        <p:nvCxnSpPr>
          <p:cNvPr id="11" name="Straight Arrow Connector 10">
            <a:extLst>
              <a:ext uri="{FF2B5EF4-FFF2-40B4-BE49-F238E27FC236}">
                <a16:creationId xmlns:a16="http://schemas.microsoft.com/office/drawing/2014/main" id="{3FEC86F5-76A4-C8EB-86BE-D3B1A53D227D}"/>
              </a:ext>
            </a:extLst>
          </p:cNvPr>
          <p:cNvCxnSpPr>
            <a:cxnSpLocks/>
          </p:cNvCxnSpPr>
          <p:nvPr/>
        </p:nvCxnSpPr>
        <p:spPr>
          <a:xfrm>
            <a:off x="5072157" y="4134891"/>
            <a:ext cx="242214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60CC79C1-62A8-79C0-3734-1A4BB4687B03}"/>
              </a:ext>
            </a:extLst>
          </p:cNvPr>
          <p:cNvCxnSpPr>
            <a:cxnSpLocks/>
          </p:cNvCxnSpPr>
          <p:nvPr/>
        </p:nvCxnSpPr>
        <p:spPr>
          <a:xfrm>
            <a:off x="5070719" y="4501072"/>
            <a:ext cx="242214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5E1A4CE7-745D-92C6-E78C-ACE17EA974F1}"/>
              </a:ext>
            </a:extLst>
          </p:cNvPr>
          <p:cNvSpPr txBox="1"/>
          <p:nvPr/>
        </p:nvSpPr>
        <p:spPr>
          <a:xfrm>
            <a:off x="5086299" y="3133303"/>
            <a:ext cx="1828803" cy="261610"/>
          </a:xfrm>
          <a:prstGeom prst="rect">
            <a:avLst/>
          </a:prstGeom>
          <a:noFill/>
        </p:spPr>
        <p:txBody>
          <a:bodyPr wrap="square" lIns="91440" tIns="45720" rIns="91440" bIns="45720" rtlCol="0" anchor="t">
            <a:spAutoFit/>
          </a:bodyPr>
          <a:lstStyle/>
          <a:p>
            <a:r>
              <a:rPr lang="en-GB" sz="1100" b="1" dirty="0">
                <a:latin typeface="Verdana" panose="020B0604030504040204" pitchFamily="34" charset="0"/>
                <a:ea typeface="Verdana" panose="020B0604030504040204" pitchFamily="34" charset="0"/>
              </a:rPr>
              <a:t>BUILDING SCALE</a:t>
            </a:r>
            <a:endParaRPr lang="en-GB" sz="1100" dirty="0">
              <a:latin typeface="Verdana" panose="020B0604030504040204" pitchFamily="34" charset="0"/>
              <a:ea typeface="Verdana" panose="020B0604030504040204" pitchFamily="34" charset="0"/>
              <a:cs typeface="Arial"/>
            </a:endParaRPr>
          </a:p>
        </p:txBody>
      </p:sp>
      <p:sp>
        <p:nvSpPr>
          <p:cNvPr id="14" name="TextBox 13">
            <a:extLst>
              <a:ext uri="{FF2B5EF4-FFF2-40B4-BE49-F238E27FC236}">
                <a16:creationId xmlns:a16="http://schemas.microsoft.com/office/drawing/2014/main" id="{B6A30E1D-06E2-DF71-D60E-619E93854AD0}"/>
              </a:ext>
            </a:extLst>
          </p:cNvPr>
          <p:cNvSpPr txBox="1"/>
          <p:nvPr/>
        </p:nvSpPr>
        <p:spPr>
          <a:xfrm>
            <a:off x="5086299" y="4237729"/>
            <a:ext cx="1828803" cy="261610"/>
          </a:xfrm>
          <a:prstGeom prst="rect">
            <a:avLst/>
          </a:prstGeom>
          <a:noFill/>
        </p:spPr>
        <p:txBody>
          <a:bodyPr wrap="square" lIns="91440" tIns="45720" rIns="91440" bIns="45720" rtlCol="0" anchor="t">
            <a:spAutoFit/>
          </a:bodyPr>
          <a:lstStyle/>
          <a:p>
            <a:r>
              <a:rPr lang="en-GB" sz="1100" b="1" dirty="0">
                <a:latin typeface="Verdana" panose="020B0604030504040204" pitchFamily="34" charset="0"/>
                <a:ea typeface="Verdana" panose="020B0604030504040204" pitchFamily="34" charset="0"/>
              </a:rPr>
              <a:t>REGIONAL SCALE</a:t>
            </a:r>
            <a:endParaRPr lang="en-GB" sz="1100" dirty="0">
              <a:latin typeface="Verdana" panose="020B0604030504040204" pitchFamily="34" charset="0"/>
              <a:ea typeface="Verdana" panose="020B0604030504040204" pitchFamily="34" charset="0"/>
              <a:cs typeface="Arial"/>
            </a:endParaRPr>
          </a:p>
        </p:txBody>
      </p:sp>
      <p:sp>
        <p:nvSpPr>
          <p:cNvPr id="17" name="TextBox 16">
            <a:extLst>
              <a:ext uri="{FF2B5EF4-FFF2-40B4-BE49-F238E27FC236}">
                <a16:creationId xmlns:a16="http://schemas.microsoft.com/office/drawing/2014/main" id="{059973DA-2595-C59E-8F2C-344FB4C7CFA2}"/>
              </a:ext>
            </a:extLst>
          </p:cNvPr>
          <p:cNvSpPr txBox="1"/>
          <p:nvPr/>
        </p:nvSpPr>
        <p:spPr>
          <a:xfrm>
            <a:off x="5086299" y="4655419"/>
            <a:ext cx="2398579" cy="261610"/>
          </a:xfrm>
          <a:prstGeom prst="rect">
            <a:avLst/>
          </a:prstGeom>
          <a:noFill/>
        </p:spPr>
        <p:txBody>
          <a:bodyPr wrap="square" lIns="91440" tIns="45720" rIns="91440" bIns="45720" rtlCol="0" anchor="t">
            <a:spAutoFit/>
          </a:bodyPr>
          <a:lstStyle/>
          <a:p>
            <a:r>
              <a:rPr lang="en-GB" sz="1100" b="1" dirty="0">
                <a:latin typeface="Verdana" panose="020B0604030504040204" pitchFamily="34" charset="0"/>
                <a:ea typeface="Verdana" panose="020B0604030504040204" pitchFamily="34" charset="0"/>
              </a:rPr>
              <a:t>CROSS - REGIONAL SCALE</a:t>
            </a:r>
            <a:endParaRPr lang="en-GB" sz="1100" dirty="0">
              <a:latin typeface="Verdana" panose="020B0604030504040204" pitchFamily="34" charset="0"/>
              <a:ea typeface="Verdana" panose="020B0604030504040204" pitchFamily="34" charset="0"/>
              <a:cs typeface="Arial"/>
            </a:endParaRPr>
          </a:p>
        </p:txBody>
      </p:sp>
      <p:sp>
        <p:nvSpPr>
          <p:cNvPr id="19" name="TextBox 18">
            <a:extLst>
              <a:ext uri="{FF2B5EF4-FFF2-40B4-BE49-F238E27FC236}">
                <a16:creationId xmlns:a16="http://schemas.microsoft.com/office/drawing/2014/main" id="{454393BA-4EAC-F2D7-DDB9-B129ECD6E3D4}"/>
              </a:ext>
            </a:extLst>
          </p:cNvPr>
          <p:cNvSpPr txBox="1"/>
          <p:nvPr/>
        </p:nvSpPr>
        <p:spPr>
          <a:xfrm>
            <a:off x="5086299" y="3528455"/>
            <a:ext cx="1828803" cy="261610"/>
          </a:xfrm>
          <a:prstGeom prst="rect">
            <a:avLst/>
          </a:prstGeom>
          <a:noFill/>
        </p:spPr>
        <p:txBody>
          <a:bodyPr wrap="square" lIns="91440" tIns="45720" rIns="91440" bIns="45720" rtlCol="0" anchor="t">
            <a:spAutoFit/>
          </a:bodyPr>
          <a:lstStyle/>
          <a:p>
            <a:r>
              <a:rPr lang="en-GB" sz="1100" b="1" dirty="0">
                <a:latin typeface="Verdana" panose="020B0604030504040204" pitchFamily="34" charset="0"/>
                <a:ea typeface="Verdana" panose="020B0604030504040204" pitchFamily="34" charset="0"/>
              </a:rPr>
              <a:t>STREET SCALE</a:t>
            </a:r>
            <a:endParaRPr lang="en-GB" sz="1100" dirty="0">
              <a:latin typeface="Verdana" panose="020B0604030504040204" pitchFamily="34" charset="0"/>
              <a:ea typeface="Verdana" panose="020B0604030504040204" pitchFamily="34" charset="0"/>
              <a:cs typeface="Arial"/>
            </a:endParaRPr>
          </a:p>
        </p:txBody>
      </p:sp>
      <p:sp>
        <p:nvSpPr>
          <p:cNvPr id="20" name="TextBox 19">
            <a:extLst>
              <a:ext uri="{FF2B5EF4-FFF2-40B4-BE49-F238E27FC236}">
                <a16:creationId xmlns:a16="http://schemas.microsoft.com/office/drawing/2014/main" id="{47A3F21E-FD5C-8031-A3E6-9C246760A412}"/>
              </a:ext>
            </a:extLst>
          </p:cNvPr>
          <p:cNvSpPr txBox="1"/>
          <p:nvPr/>
        </p:nvSpPr>
        <p:spPr>
          <a:xfrm>
            <a:off x="5086297" y="3879180"/>
            <a:ext cx="1828803" cy="261610"/>
          </a:xfrm>
          <a:prstGeom prst="rect">
            <a:avLst/>
          </a:prstGeom>
          <a:noFill/>
        </p:spPr>
        <p:txBody>
          <a:bodyPr wrap="square" lIns="91440" tIns="45720" rIns="91440" bIns="45720" rtlCol="0" anchor="t">
            <a:spAutoFit/>
          </a:bodyPr>
          <a:lstStyle/>
          <a:p>
            <a:r>
              <a:rPr lang="en-GB" sz="1100" b="1" dirty="0">
                <a:latin typeface="Verdana" panose="020B0604030504040204" pitchFamily="34" charset="0"/>
                <a:ea typeface="Verdana" panose="020B0604030504040204" pitchFamily="34" charset="0"/>
              </a:rPr>
              <a:t>DISTRICT SCALE</a:t>
            </a:r>
            <a:endParaRPr lang="en-GB" sz="1100" dirty="0">
              <a:latin typeface="Verdana" panose="020B0604030504040204" pitchFamily="34" charset="0"/>
              <a:ea typeface="Verdana" panose="020B0604030504040204" pitchFamily="34" charset="0"/>
              <a:cs typeface="Arial"/>
            </a:endParaRPr>
          </a:p>
        </p:txBody>
      </p:sp>
    </p:spTree>
    <p:extLst>
      <p:ext uri="{BB962C8B-B14F-4D97-AF65-F5344CB8AC3E}">
        <p14:creationId xmlns:p14="http://schemas.microsoft.com/office/powerpoint/2010/main" val="18422450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36331" y="738750"/>
            <a:ext cx="10226566"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SEFERIHISAR - ŞALEN KALESI SITE</a:t>
            </a:r>
          </a:p>
          <a:p>
            <a:r>
              <a:rPr lang="it-IT" sz="1600" b="1" dirty="0"/>
              <a:t>COUNTRY/REGION</a:t>
            </a:r>
            <a:r>
              <a:rPr lang="it-IT" sz="1600" dirty="0"/>
              <a:t>: TURKEY</a:t>
            </a:r>
          </a:p>
        </p:txBody>
      </p:sp>
      <p:graphicFrame>
        <p:nvGraphicFramePr>
          <p:cNvPr id="2" name="Tabella 1"/>
          <p:cNvGraphicFramePr>
            <a:graphicFrameLocks noGrp="1"/>
          </p:cNvGraphicFramePr>
          <p:nvPr>
            <p:extLst>
              <p:ext uri="{D42A27DB-BD31-4B8C-83A1-F6EECF244321}">
                <p14:modId xmlns:p14="http://schemas.microsoft.com/office/powerpoint/2010/main" val="365860629"/>
              </p:ext>
            </p:extLst>
          </p:nvPr>
        </p:nvGraphicFramePr>
        <p:xfrm>
          <a:off x="336331" y="2003185"/>
          <a:ext cx="11193515" cy="2337587"/>
        </p:xfrm>
        <a:graphic>
          <a:graphicData uri="http://schemas.openxmlformats.org/drawingml/2006/table">
            <a:tbl>
              <a:tblPr firstRow="1" bandRow="1">
                <a:tableStyleId>{74C1A8A3-306A-4EB7-A6B1-4F7E0EB9C5D6}</a:tableStyleId>
              </a:tblPr>
              <a:tblGrid>
                <a:gridCol w="1936176">
                  <a:extLst>
                    <a:ext uri="{9D8B030D-6E8A-4147-A177-3AD203B41FA5}">
                      <a16:colId xmlns:a16="http://schemas.microsoft.com/office/drawing/2014/main" val="715170356"/>
                    </a:ext>
                  </a:extLst>
                </a:gridCol>
                <a:gridCol w="2329459">
                  <a:extLst>
                    <a:ext uri="{9D8B030D-6E8A-4147-A177-3AD203B41FA5}">
                      <a16:colId xmlns:a16="http://schemas.microsoft.com/office/drawing/2014/main" val="3825474990"/>
                    </a:ext>
                  </a:extLst>
                </a:gridCol>
                <a:gridCol w="2349632">
                  <a:extLst>
                    <a:ext uri="{9D8B030D-6E8A-4147-A177-3AD203B41FA5}">
                      <a16:colId xmlns:a16="http://schemas.microsoft.com/office/drawing/2014/main" val="535681685"/>
                    </a:ext>
                  </a:extLst>
                </a:gridCol>
                <a:gridCol w="2268956">
                  <a:extLst>
                    <a:ext uri="{9D8B030D-6E8A-4147-A177-3AD203B41FA5}">
                      <a16:colId xmlns:a16="http://schemas.microsoft.com/office/drawing/2014/main" val="1567672752"/>
                    </a:ext>
                  </a:extLst>
                </a:gridCol>
                <a:gridCol w="2309292">
                  <a:extLst>
                    <a:ext uri="{9D8B030D-6E8A-4147-A177-3AD203B41FA5}">
                      <a16:colId xmlns:a16="http://schemas.microsoft.com/office/drawing/2014/main" val="1050284572"/>
                    </a:ext>
                  </a:extLst>
                </a:gridCol>
              </a:tblGrid>
              <a:tr h="521128">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1816459">
                <a:tc>
                  <a:txBody>
                    <a:bodyPr/>
                    <a:lstStyle/>
                    <a:p>
                      <a:r>
                        <a:rPr lang="en-GB" sz="1400" b="1" i="1" u="sng" dirty="0"/>
                        <a:t>EARTHQUAKE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hlinkClick r:id="rId2" action="ppaction://hlinksldjump"/>
                        </a:rPr>
                        <a:t>Centrally-managed insurance program for diversified risks and multiple assets</a:t>
                      </a:r>
                      <a:r>
                        <a:rPr lang="en-GB" sz="1400" i="0" baseline="0" dirty="0"/>
                        <a:t> (for non-residential buildings)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hlinkClick r:id="rId3" action="ppaction://hlinksldjump"/>
                        </a:rPr>
                        <a:t>Insurance</a:t>
                      </a:r>
                      <a:r>
                        <a:rPr lang="en-GB" sz="1400" baseline="0" dirty="0">
                          <a:hlinkClick r:id="rId3" action="ppaction://hlinksldjump"/>
                        </a:rPr>
                        <a:t> pool through a g</a:t>
                      </a:r>
                      <a:r>
                        <a:rPr lang="en-GB" sz="1400" dirty="0">
                          <a:hlinkClick r:id="rId3" action="ppaction://hlinksldjump"/>
                        </a:rPr>
                        <a:t>overnment-private sector</a:t>
                      </a:r>
                      <a:r>
                        <a:rPr lang="en-GB" sz="1400" baseline="0" dirty="0">
                          <a:hlinkClick r:id="rId3" action="ppaction://hlinksldjump"/>
                        </a:rPr>
                        <a:t> </a:t>
                      </a:r>
                      <a:r>
                        <a:rPr lang="en-GB" sz="1400" dirty="0">
                          <a:hlinkClick r:id="rId3" action="ppaction://hlinksldjump"/>
                        </a:rPr>
                        <a:t>partnership </a:t>
                      </a:r>
                      <a:r>
                        <a:rPr lang="en-GB" sz="1400" i="0" baseline="0" dirty="0"/>
                        <a:t>(for non-residential buildings)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indent="0">
                        <a:buFontTx/>
                        <a:buNone/>
                      </a:pPr>
                      <a:r>
                        <a:rPr lang="en-GB" sz="1400" i="0" baseline="0" dirty="0"/>
                        <a:t>May not be viable without a more developed private insurance market in the country</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a:hlinkClick r:id="rId4" action="ppaction://hlinksldjump"/>
                        </a:rPr>
                        <a:t>Issuing of a publicly sponsored parametric Cat Bonds</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extLst>
                  <a:ext uri="{0D108BD9-81ED-4DB2-BD59-A6C34878D82A}">
                    <a16:rowId xmlns:a16="http://schemas.microsoft.com/office/drawing/2014/main" val="403209577"/>
                  </a:ext>
                </a:extLst>
              </a:tr>
            </a:tbl>
          </a:graphicData>
        </a:graphic>
      </p:graphicFrame>
      <p:sp>
        <p:nvSpPr>
          <p:cNvPr id="3" name="CasellaDiTesto 2"/>
          <p:cNvSpPr txBox="1"/>
          <p:nvPr/>
        </p:nvSpPr>
        <p:spPr>
          <a:xfrm>
            <a:off x="336331" y="1494078"/>
            <a:ext cx="5974977" cy="338554"/>
          </a:xfrm>
          <a:prstGeom prst="rect">
            <a:avLst/>
          </a:prstGeom>
          <a:noFill/>
        </p:spPr>
        <p:txBody>
          <a:bodyPr wrap="square" rtlCol="0">
            <a:spAutoFit/>
          </a:bodyPr>
          <a:lstStyle/>
          <a:p>
            <a:r>
              <a:rPr lang="it-IT" sz="1600" b="1" u="sng" dirty="0"/>
              <a:t>OTHER SOLUTIONS TO EXPLORE</a:t>
            </a:r>
          </a:p>
        </p:txBody>
      </p:sp>
      <p:sp>
        <p:nvSpPr>
          <p:cNvPr id="8" name="Pagina iniziale 7">
            <a:hlinkClick r:id="rId5" action="ppaction://hlinksldjump" highlightClick="1"/>
          </p:cNvPr>
          <p:cNvSpPr/>
          <p:nvPr/>
        </p:nvSpPr>
        <p:spPr>
          <a:xfrm>
            <a:off x="11164038" y="6325386"/>
            <a:ext cx="460076" cy="482827"/>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itorno 8">
            <a:hlinkClick r:id="" action="ppaction://hlinkshowjump?jump=lastslideviewed" highlightClick="1"/>
          </p:cNvPr>
          <p:cNvSpPr/>
          <p:nvPr/>
        </p:nvSpPr>
        <p:spPr>
          <a:xfrm>
            <a:off x="11694216" y="6325387"/>
            <a:ext cx="460076" cy="482828"/>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77436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6880267" cy="369332"/>
          </a:xfrm>
          <a:prstGeom prst="rect">
            <a:avLst/>
          </a:prstGeom>
          <a:noFill/>
        </p:spPr>
        <p:txBody>
          <a:bodyPr wrap="square" lIns="91440" tIns="45720" rIns="91440" bIns="45720" rtlCol="0" anchor="t">
            <a:spAutoFit/>
          </a:bodyPr>
          <a:lstStyle/>
          <a:p>
            <a:r>
              <a:rPr lang="it-IT" b="1" u="sng" dirty="0"/>
              <a:t>GLACIA (REGIONAL SCALE)</a:t>
            </a:r>
          </a:p>
        </p:txBody>
      </p:sp>
      <p:pic>
        <p:nvPicPr>
          <p:cNvPr id="4" name="Picture 3">
            <a:extLst>
              <a:ext uri="{FF2B5EF4-FFF2-40B4-BE49-F238E27FC236}">
                <a16:creationId xmlns:a16="http://schemas.microsoft.com/office/drawing/2014/main" id="{F84CED03-1976-E574-ABA5-B11275083497}"/>
              </a:ext>
            </a:extLst>
          </p:cNvPr>
          <p:cNvPicPr>
            <a:picLocks noChangeAspect="1"/>
          </p:cNvPicPr>
          <p:nvPr/>
        </p:nvPicPr>
        <p:blipFill>
          <a:blip r:embed="rId2"/>
          <a:stretch>
            <a:fillRect/>
          </a:stretch>
        </p:blipFill>
        <p:spPr>
          <a:xfrm>
            <a:off x="2923980" y="1329664"/>
            <a:ext cx="6502825" cy="5181725"/>
          </a:xfrm>
          <a:prstGeom prst="rect">
            <a:avLst/>
          </a:prstGeom>
        </p:spPr>
      </p:pic>
    </p:spTree>
    <p:extLst>
      <p:ext uri="{BB962C8B-B14F-4D97-AF65-F5344CB8AC3E}">
        <p14:creationId xmlns:p14="http://schemas.microsoft.com/office/powerpoint/2010/main" val="22205873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68940" y="776407"/>
            <a:ext cx="10335998"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GALICIA</a:t>
            </a:r>
          </a:p>
          <a:p>
            <a:r>
              <a:rPr lang="it-IT" sz="1600" b="1" dirty="0"/>
              <a:t>COUNTRY/REGION</a:t>
            </a:r>
            <a:r>
              <a:rPr lang="it-IT" sz="1600" dirty="0"/>
              <a:t>: SPAIN</a:t>
            </a:r>
          </a:p>
        </p:txBody>
      </p:sp>
      <p:graphicFrame>
        <p:nvGraphicFramePr>
          <p:cNvPr id="2" name="Tabella 1"/>
          <p:cNvGraphicFramePr>
            <a:graphicFrameLocks noGrp="1"/>
          </p:cNvGraphicFramePr>
          <p:nvPr>
            <p:extLst>
              <p:ext uri="{D42A27DB-BD31-4B8C-83A1-F6EECF244321}">
                <p14:modId xmlns:p14="http://schemas.microsoft.com/office/powerpoint/2010/main" val="123589763"/>
              </p:ext>
            </p:extLst>
          </p:nvPr>
        </p:nvGraphicFramePr>
        <p:xfrm>
          <a:off x="268940" y="1962641"/>
          <a:ext cx="11144274" cy="2932717"/>
        </p:xfrm>
        <a:graphic>
          <a:graphicData uri="http://schemas.openxmlformats.org/drawingml/2006/table">
            <a:tbl>
              <a:tblPr firstRow="1" bandRow="1">
                <a:tableStyleId>{74C1A8A3-306A-4EB7-A6B1-4F7E0EB9C5D6}</a:tableStyleId>
              </a:tblPr>
              <a:tblGrid>
                <a:gridCol w="1927658">
                  <a:extLst>
                    <a:ext uri="{9D8B030D-6E8A-4147-A177-3AD203B41FA5}">
                      <a16:colId xmlns:a16="http://schemas.microsoft.com/office/drawing/2014/main" val="715170356"/>
                    </a:ext>
                  </a:extLst>
                </a:gridCol>
                <a:gridCol w="2319213">
                  <a:extLst>
                    <a:ext uri="{9D8B030D-6E8A-4147-A177-3AD203B41FA5}">
                      <a16:colId xmlns:a16="http://schemas.microsoft.com/office/drawing/2014/main" val="3825474990"/>
                    </a:ext>
                  </a:extLst>
                </a:gridCol>
                <a:gridCol w="2339295">
                  <a:extLst>
                    <a:ext uri="{9D8B030D-6E8A-4147-A177-3AD203B41FA5}">
                      <a16:colId xmlns:a16="http://schemas.microsoft.com/office/drawing/2014/main" val="535681685"/>
                    </a:ext>
                  </a:extLst>
                </a:gridCol>
                <a:gridCol w="2258974">
                  <a:extLst>
                    <a:ext uri="{9D8B030D-6E8A-4147-A177-3AD203B41FA5}">
                      <a16:colId xmlns:a16="http://schemas.microsoft.com/office/drawing/2014/main" val="1567672752"/>
                    </a:ext>
                  </a:extLst>
                </a:gridCol>
                <a:gridCol w="2299134">
                  <a:extLst>
                    <a:ext uri="{9D8B030D-6E8A-4147-A177-3AD203B41FA5}">
                      <a16:colId xmlns:a16="http://schemas.microsoft.com/office/drawing/2014/main" val="1050284572"/>
                    </a:ext>
                  </a:extLst>
                </a:gridCol>
              </a:tblGrid>
              <a:tr h="449414">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414557">
                <a:tc>
                  <a:txBody>
                    <a:bodyPr/>
                    <a:lstStyle/>
                    <a:p>
                      <a:r>
                        <a:rPr lang="en-GB" sz="1400" b="1" i="1" u="sng" dirty="0"/>
                        <a:t>WILDFIRES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dirty="0"/>
                        <a:t>Standard fire insurance does not usually exclude wildfires yet only residential, commercial or industrial properties can be insured (very difficult to insure historical buildings with hard-to-determine replacement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t>Not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available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bl>
          </a:graphicData>
        </a:graphic>
      </p:graphicFrame>
      <p:sp>
        <p:nvSpPr>
          <p:cNvPr id="3" name="CasellaDiTesto 2"/>
          <p:cNvSpPr txBox="1"/>
          <p:nvPr/>
        </p:nvSpPr>
        <p:spPr>
          <a:xfrm>
            <a:off x="268940" y="1469838"/>
            <a:ext cx="6714566" cy="338554"/>
          </a:xfrm>
          <a:prstGeom prst="rect">
            <a:avLst/>
          </a:prstGeom>
          <a:noFill/>
        </p:spPr>
        <p:txBody>
          <a:bodyPr wrap="square" rtlCol="0">
            <a:spAutoFit/>
          </a:bodyPr>
          <a:lstStyle/>
          <a:p>
            <a:r>
              <a:rPr lang="it-IT" sz="1600" b="1" u="sng" dirty="0"/>
              <a:t>COUNTRY-SPECIFIC EXISTING INSURANCE SOLUTIONS</a:t>
            </a:r>
          </a:p>
        </p:txBody>
      </p:sp>
      <p:sp>
        <p:nvSpPr>
          <p:cNvPr id="6" name="Pagina iniziale 5">
            <a:hlinkClick r:id="rId2" action="ppaction://hlinksldjump" highlightClick="1"/>
          </p:cNvPr>
          <p:cNvSpPr/>
          <p:nvPr/>
        </p:nvSpPr>
        <p:spPr>
          <a:xfrm>
            <a:off x="11183176" y="6348668"/>
            <a:ext cx="460076" cy="468973"/>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84789" y="6348668"/>
            <a:ext cx="460076" cy="468973"/>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408809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3029" y="766206"/>
            <a:ext cx="10331417"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a:t>
            </a:r>
            <a:r>
              <a:rPr lang="en-US" sz="1600" dirty="0"/>
              <a:t>GALICIA</a:t>
            </a:r>
          </a:p>
          <a:p>
            <a:r>
              <a:rPr lang="it-IT" sz="1600" b="1" dirty="0"/>
              <a:t>COUNTRY/REGION</a:t>
            </a:r>
            <a:r>
              <a:rPr lang="it-IT" sz="1600" dirty="0"/>
              <a:t>: SPAIN</a:t>
            </a:r>
          </a:p>
        </p:txBody>
      </p:sp>
      <p:graphicFrame>
        <p:nvGraphicFramePr>
          <p:cNvPr id="2" name="Tabella 1"/>
          <p:cNvGraphicFramePr>
            <a:graphicFrameLocks noGrp="1"/>
          </p:cNvGraphicFramePr>
          <p:nvPr>
            <p:extLst>
              <p:ext uri="{D42A27DB-BD31-4B8C-83A1-F6EECF244321}">
                <p14:modId xmlns:p14="http://schemas.microsoft.com/office/powerpoint/2010/main" val="238208190"/>
              </p:ext>
            </p:extLst>
          </p:nvPr>
        </p:nvGraphicFramePr>
        <p:xfrm>
          <a:off x="283029" y="1923231"/>
          <a:ext cx="11183756" cy="2946641"/>
        </p:xfrm>
        <a:graphic>
          <a:graphicData uri="http://schemas.openxmlformats.org/drawingml/2006/table">
            <a:tbl>
              <a:tblPr firstRow="1" bandRow="1">
                <a:tableStyleId>{74C1A8A3-306A-4EB7-A6B1-4F7E0EB9C5D6}</a:tableStyleId>
              </a:tblPr>
              <a:tblGrid>
                <a:gridCol w="1934487">
                  <a:extLst>
                    <a:ext uri="{9D8B030D-6E8A-4147-A177-3AD203B41FA5}">
                      <a16:colId xmlns:a16="http://schemas.microsoft.com/office/drawing/2014/main" val="715170356"/>
                    </a:ext>
                  </a:extLst>
                </a:gridCol>
                <a:gridCol w="2327429">
                  <a:extLst>
                    <a:ext uri="{9D8B030D-6E8A-4147-A177-3AD203B41FA5}">
                      <a16:colId xmlns:a16="http://schemas.microsoft.com/office/drawing/2014/main" val="3825474990"/>
                    </a:ext>
                  </a:extLst>
                </a:gridCol>
                <a:gridCol w="2347583">
                  <a:extLst>
                    <a:ext uri="{9D8B030D-6E8A-4147-A177-3AD203B41FA5}">
                      <a16:colId xmlns:a16="http://schemas.microsoft.com/office/drawing/2014/main" val="535681685"/>
                    </a:ext>
                  </a:extLst>
                </a:gridCol>
                <a:gridCol w="2266977">
                  <a:extLst>
                    <a:ext uri="{9D8B030D-6E8A-4147-A177-3AD203B41FA5}">
                      <a16:colId xmlns:a16="http://schemas.microsoft.com/office/drawing/2014/main" val="1567672752"/>
                    </a:ext>
                  </a:extLst>
                </a:gridCol>
                <a:gridCol w="2307280">
                  <a:extLst>
                    <a:ext uri="{9D8B030D-6E8A-4147-A177-3AD203B41FA5}">
                      <a16:colId xmlns:a16="http://schemas.microsoft.com/office/drawing/2014/main" val="1050284572"/>
                    </a:ext>
                  </a:extLst>
                </a:gridCol>
              </a:tblGrid>
              <a:tr h="514578">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428481">
                <a:tc>
                  <a:txBody>
                    <a:bodyPr/>
                    <a:lstStyle/>
                    <a:p>
                      <a:r>
                        <a:rPr lang="en-GB" sz="1400" b="1" i="1" u="sng" dirty="0"/>
                        <a:t>WILDFIRES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0" baseline="0" dirty="0">
                          <a:hlinkClick r:id="rId2" action="ppaction://hlinksldjump"/>
                        </a:rPr>
                        <a:t>Centrally-managed insurance program for diversified risks and multiple assets </a:t>
                      </a:r>
                      <a:r>
                        <a:rPr lang="en-GB" sz="1400" i="0" baseline="0" dirty="0"/>
                        <a:t>(for non-residential buildings)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i="0" baseline="0" noProof="0" dirty="0"/>
                        <a:t>Although </a:t>
                      </a:r>
                      <a:r>
                        <a:rPr lang="en-GB" sz="1400" i="0" baseline="0" noProof="0" dirty="0">
                          <a:hlinkClick r:id="rId3" action="ppaction://hlinksldjump"/>
                        </a:rPr>
                        <a:t>parametric insurance</a:t>
                      </a:r>
                      <a:r>
                        <a:rPr lang="en-GB" sz="1400" i="0" baseline="0" noProof="0" dirty="0"/>
                        <a:t> offered by private insurers is very rare some experiments have recently been made (</a:t>
                      </a:r>
                      <a:r>
                        <a:rPr lang="en-GB" sz="1400" i="0" baseline="0" noProof="0" dirty="0">
                          <a:hlinkClick r:id="rId4"/>
                        </a:rPr>
                        <a:t>https://www.libertymutualre.com/static/2021-05/LM+Re+Forestry+Factsheet.pdf</a:t>
                      </a:r>
                      <a:r>
                        <a:rPr lang="en-GB" sz="1400" i="0" baseline="0" noProof="0" dirty="0"/>
                        <a: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DB3"/>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bl>
          </a:graphicData>
        </a:graphic>
      </p:graphicFrame>
      <p:sp>
        <p:nvSpPr>
          <p:cNvPr id="6" name="CasellaDiTesto 5"/>
          <p:cNvSpPr txBox="1"/>
          <p:nvPr/>
        </p:nvSpPr>
        <p:spPr>
          <a:xfrm>
            <a:off x="241988" y="1467829"/>
            <a:ext cx="5974977" cy="338554"/>
          </a:xfrm>
          <a:prstGeom prst="rect">
            <a:avLst/>
          </a:prstGeom>
          <a:noFill/>
        </p:spPr>
        <p:txBody>
          <a:bodyPr wrap="square" rtlCol="0">
            <a:spAutoFit/>
          </a:bodyPr>
          <a:lstStyle/>
          <a:p>
            <a:r>
              <a:rPr lang="it-IT" sz="1600" b="1" u="sng" dirty="0"/>
              <a:t>OTHER SOLUTIONS TO EXPLORE</a:t>
            </a:r>
          </a:p>
        </p:txBody>
      </p:sp>
      <p:sp>
        <p:nvSpPr>
          <p:cNvPr id="7" name="Pagina iniziale 6">
            <a:hlinkClick r:id="rId5" action="ppaction://hlinksldjump" highlightClick="1"/>
          </p:cNvPr>
          <p:cNvSpPr/>
          <p:nvPr/>
        </p:nvSpPr>
        <p:spPr>
          <a:xfrm>
            <a:off x="11190797" y="6348668"/>
            <a:ext cx="460076" cy="468973"/>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itorno 7">
            <a:hlinkClick r:id="" action="ppaction://hlinkshowjump?jump=lastslideviewed" highlightClick="1"/>
          </p:cNvPr>
          <p:cNvSpPr/>
          <p:nvPr/>
        </p:nvSpPr>
        <p:spPr>
          <a:xfrm>
            <a:off x="11694216" y="6339241"/>
            <a:ext cx="460076" cy="468973"/>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858209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6880267" cy="369332"/>
          </a:xfrm>
          <a:prstGeom prst="rect">
            <a:avLst/>
          </a:prstGeom>
          <a:noFill/>
        </p:spPr>
        <p:txBody>
          <a:bodyPr wrap="square" lIns="91440" tIns="45720" rIns="91440" bIns="45720" rtlCol="0" anchor="t">
            <a:spAutoFit/>
          </a:bodyPr>
          <a:lstStyle/>
          <a:p>
            <a:r>
              <a:rPr lang="it-IT" b="1" u="sng" dirty="0"/>
              <a:t>SAVE RIVER BASIN (CROSS-REGIONAL SCALE)</a:t>
            </a:r>
          </a:p>
        </p:txBody>
      </p:sp>
      <p:pic>
        <p:nvPicPr>
          <p:cNvPr id="5" name="Picture 4">
            <a:extLst>
              <a:ext uri="{FF2B5EF4-FFF2-40B4-BE49-F238E27FC236}">
                <a16:creationId xmlns:a16="http://schemas.microsoft.com/office/drawing/2014/main" id="{0652D153-D0D1-A547-E5A3-771A7709DE5E}"/>
              </a:ext>
            </a:extLst>
          </p:cNvPr>
          <p:cNvPicPr>
            <a:picLocks noChangeAspect="1"/>
          </p:cNvPicPr>
          <p:nvPr/>
        </p:nvPicPr>
        <p:blipFill>
          <a:blip r:embed="rId2"/>
          <a:stretch>
            <a:fillRect/>
          </a:stretch>
        </p:blipFill>
        <p:spPr>
          <a:xfrm>
            <a:off x="2896825" y="1520561"/>
            <a:ext cx="6398349" cy="5159534"/>
          </a:xfrm>
          <a:prstGeom prst="rect">
            <a:avLst/>
          </a:prstGeom>
        </p:spPr>
      </p:pic>
    </p:spTree>
    <p:extLst>
      <p:ext uri="{BB962C8B-B14F-4D97-AF65-F5344CB8AC3E}">
        <p14:creationId xmlns:p14="http://schemas.microsoft.com/office/powerpoint/2010/main" val="41656347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307675" y="744993"/>
            <a:ext cx="10297263"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SAVA </a:t>
            </a:r>
            <a:r>
              <a:rPr lang="en-US" sz="1600" dirty="0"/>
              <a:t>RIVER BASIN</a:t>
            </a:r>
          </a:p>
          <a:p>
            <a:r>
              <a:rPr lang="it-IT" sz="1600" b="1" dirty="0"/>
              <a:t>COUNTRY/REGION</a:t>
            </a:r>
            <a:r>
              <a:rPr lang="it-IT" sz="1600" dirty="0"/>
              <a:t>: SLOVENIA / CROATIA / BOSNIA AND HERZEGOVINA / SERBIA / MONTENEGRO</a:t>
            </a:r>
          </a:p>
        </p:txBody>
      </p:sp>
      <p:graphicFrame>
        <p:nvGraphicFramePr>
          <p:cNvPr id="2" name="Tabella 1"/>
          <p:cNvGraphicFramePr>
            <a:graphicFrameLocks noGrp="1"/>
          </p:cNvGraphicFramePr>
          <p:nvPr>
            <p:extLst>
              <p:ext uri="{D42A27DB-BD31-4B8C-83A1-F6EECF244321}">
                <p14:modId xmlns:p14="http://schemas.microsoft.com/office/powerpoint/2010/main" val="483900813"/>
              </p:ext>
            </p:extLst>
          </p:nvPr>
        </p:nvGraphicFramePr>
        <p:xfrm>
          <a:off x="307675" y="1962642"/>
          <a:ext cx="11127580" cy="2701104"/>
        </p:xfrm>
        <a:graphic>
          <a:graphicData uri="http://schemas.openxmlformats.org/drawingml/2006/table">
            <a:tbl>
              <a:tblPr firstRow="1" bandRow="1">
                <a:tableStyleId>{74C1A8A3-306A-4EB7-A6B1-4F7E0EB9C5D6}</a:tableStyleId>
              </a:tblPr>
              <a:tblGrid>
                <a:gridCol w="1924770">
                  <a:extLst>
                    <a:ext uri="{9D8B030D-6E8A-4147-A177-3AD203B41FA5}">
                      <a16:colId xmlns:a16="http://schemas.microsoft.com/office/drawing/2014/main" val="715170356"/>
                    </a:ext>
                  </a:extLst>
                </a:gridCol>
                <a:gridCol w="2315739">
                  <a:extLst>
                    <a:ext uri="{9D8B030D-6E8A-4147-A177-3AD203B41FA5}">
                      <a16:colId xmlns:a16="http://schemas.microsoft.com/office/drawing/2014/main" val="3825474990"/>
                    </a:ext>
                  </a:extLst>
                </a:gridCol>
                <a:gridCol w="2335791">
                  <a:extLst>
                    <a:ext uri="{9D8B030D-6E8A-4147-A177-3AD203B41FA5}">
                      <a16:colId xmlns:a16="http://schemas.microsoft.com/office/drawing/2014/main" val="535681685"/>
                    </a:ext>
                  </a:extLst>
                </a:gridCol>
                <a:gridCol w="2255590">
                  <a:extLst>
                    <a:ext uri="{9D8B030D-6E8A-4147-A177-3AD203B41FA5}">
                      <a16:colId xmlns:a16="http://schemas.microsoft.com/office/drawing/2014/main" val="1567672752"/>
                    </a:ext>
                  </a:extLst>
                </a:gridCol>
                <a:gridCol w="2295690">
                  <a:extLst>
                    <a:ext uri="{9D8B030D-6E8A-4147-A177-3AD203B41FA5}">
                      <a16:colId xmlns:a16="http://schemas.microsoft.com/office/drawing/2014/main" val="1050284572"/>
                    </a:ext>
                  </a:extLst>
                </a:gridCol>
              </a:tblGrid>
              <a:tr h="468456">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182944">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0" baseline="0" dirty="0">
                          <a:hlinkClick r:id="rId2" action="ppaction://hlinksldjump"/>
                        </a:rPr>
                        <a:t>Private insurance </a:t>
                      </a:r>
                      <a:r>
                        <a:rPr lang="en-US" sz="1400" i="0" baseline="0" dirty="0"/>
                        <a:t>available for non-residential buildings but limited supply by private insurers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Not </a:t>
                      </a:r>
                      <a:r>
                        <a:rPr lang="en-GB" sz="1400" baseline="0" dirty="0"/>
                        <a:t>available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extLst>
                  <a:ext uri="{0D108BD9-81ED-4DB2-BD59-A6C34878D82A}">
                    <a16:rowId xmlns:a16="http://schemas.microsoft.com/office/drawing/2014/main" val="403209577"/>
                  </a:ext>
                </a:extLst>
              </a:tr>
            </a:tbl>
          </a:graphicData>
        </a:graphic>
      </p:graphicFrame>
      <p:sp>
        <p:nvSpPr>
          <p:cNvPr id="3" name="CasellaDiTesto 2"/>
          <p:cNvSpPr txBox="1"/>
          <p:nvPr/>
        </p:nvSpPr>
        <p:spPr>
          <a:xfrm>
            <a:off x="307675" y="1427875"/>
            <a:ext cx="6714566" cy="338554"/>
          </a:xfrm>
          <a:prstGeom prst="rect">
            <a:avLst/>
          </a:prstGeom>
          <a:noFill/>
        </p:spPr>
        <p:txBody>
          <a:bodyPr wrap="square" rtlCol="0">
            <a:spAutoFit/>
          </a:bodyPr>
          <a:lstStyle/>
          <a:p>
            <a:r>
              <a:rPr lang="it-IT" sz="1600" b="1" u="sng" dirty="0"/>
              <a:t>COUNTRY-SPECIFIC EXISTING INSURANCE SOLUTIONS</a:t>
            </a:r>
          </a:p>
        </p:txBody>
      </p:sp>
      <p:sp>
        <p:nvSpPr>
          <p:cNvPr id="6" name="Pagina iniziale 5">
            <a:hlinkClick r:id="rId3" action="ppaction://hlinksldjump" highlightClick="1"/>
          </p:cNvPr>
          <p:cNvSpPr/>
          <p:nvPr/>
        </p:nvSpPr>
        <p:spPr>
          <a:xfrm>
            <a:off x="11167509" y="6334252"/>
            <a:ext cx="460076" cy="473962"/>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75362" y="6334252"/>
            <a:ext cx="460076" cy="47396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60374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283029" y="777106"/>
            <a:ext cx="10239861" cy="584775"/>
          </a:xfrm>
          <a:prstGeom prst="rect">
            <a:avLst/>
          </a:prstGeom>
          <a:solidFill>
            <a:schemeClr val="accent5">
              <a:lumMod val="20000"/>
              <a:lumOff val="80000"/>
            </a:schemeClr>
          </a:solidFill>
          <a:ln>
            <a:solidFill>
              <a:schemeClr val="tx1"/>
            </a:solidFill>
          </a:ln>
        </p:spPr>
        <p:txBody>
          <a:bodyPr wrap="square" rtlCol="0">
            <a:spAutoFit/>
          </a:bodyPr>
          <a:lstStyle/>
          <a:p>
            <a:r>
              <a:rPr lang="it-IT" sz="1600" b="1" dirty="0"/>
              <a:t>OPEN LAB</a:t>
            </a:r>
            <a:r>
              <a:rPr lang="it-IT" sz="1600" dirty="0"/>
              <a:t>: SAVA </a:t>
            </a:r>
            <a:r>
              <a:rPr lang="en-US" sz="1600" dirty="0"/>
              <a:t>RIVER BASIN</a:t>
            </a:r>
          </a:p>
          <a:p>
            <a:r>
              <a:rPr lang="it-IT" sz="1600" b="1" dirty="0"/>
              <a:t>COUNTRY/REGION</a:t>
            </a:r>
            <a:r>
              <a:rPr lang="it-IT" sz="1600" dirty="0"/>
              <a:t>: SLOVENIA / CROATIA / BOSNIA AND HERZEGOVINA / SERBIA / MONTENEGRO</a:t>
            </a:r>
          </a:p>
        </p:txBody>
      </p:sp>
      <p:graphicFrame>
        <p:nvGraphicFramePr>
          <p:cNvPr id="2" name="Tabella 1"/>
          <p:cNvGraphicFramePr>
            <a:graphicFrameLocks noGrp="1"/>
          </p:cNvGraphicFramePr>
          <p:nvPr>
            <p:extLst>
              <p:ext uri="{D42A27DB-BD31-4B8C-83A1-F6EECF244321}">
                <p14:modId xmlns:p14="http://schemas.microsoft.com/office/powerpoint/2010/main" val="1316866209"/>
              </p:ext>
            </p:extLst>
          </p:nvPr>
        </p:nvGraphicFramePr>
        <p:xfrm>
          <a:off x="283029" y="2029182"/>
          <a:ext cx="11288861" cy="2695776"/>
        </p:xfrm>
        <a:graphic>
          <a:graphicData uri="http://schemas.openxmlformats.org/drawingml/2006/table">
            <a:tbl>
              <a:tblPr firstRow="1" bandRow="1">
                <a:tableStyleId>{74C1A8A3-306A-4EB7-A6B1-4F7E0EB9C5D6}</a:tableStyleId>
              </a:tblPr>
              <a:tblGrid>
                <a:gridCol w="1952667">
                  <a:extLst>
                    <a:ext uri="{9D8B030D-6E8A-4147-A177-3AD203B41FA5}">
                      <a16:colId xmlns:a16="http://schemas.microsoft.com/office/drawing/2014/main" val="715170356"/>
                    </a:ext>
                  </a:extLst>
                </a:gridCol>
                <a:gridCol w="2349303">
                  <a:extLst>
                    <a:ext uri="{9D8B030D-6E8A-4147-A177-3AD203B41FA5}">
                      <a16:colId xmlns:a16="http://schemas.microsoft.com/office/drawing/2014/main" val="3825474990"/>
                    </a:ext>
                  </a:extLst>
                </a:gridCol>
                <a:gridCol w="2369645">
                  <a:extLst>
                    <a:ext uri="{9D8B030D-6E8A-4147-A177-3AD203B41FA5}">
                      <a16:colId xmlns:a16="http://schemas.microsoft.com/office/drawing/2014/main" val="535681685"/>
                    </a:ext>
                  </a:extLst>
                </a:gridCol>
                <a:gridCol w="2288283">
                  <a:extLst>
                    <a:ext uri="{9D8B030D-6E8A-4147-A177-3AD203B41FA5}">
                      <a16:colId xmlns:a16="http://schemas.microsoft.com/office/drawing/2014/main" val="1567672752"/>
                    </a:ext>
                  </a:extLst>
                </a:gridCol>
                <a:gridCol w="2328963">
                  <a:extLst>
                    <a:ext uri="{9D8B030D-6E8A-4147-A177-3AD203B41FA5}">
                      <a16:colId xmlns:a16="http://schemas.microsoft.com/office/drawing/2014/main" val="1050284572"/>
                    </a:ext>
                  </a:extLst>
                </a:gridCol>
              </a:tblGrid>
              <a:tr h="459796">
                <a:tc>
                  <a:txBody>
                    <a:bodyPr/>
                    <a:lstStyle/>
                    <a:p>
                      <a:r>
                        <a:rPr lang="en-GB" sz="1400" dirty="0"/>
                        <a:t>Risk / solution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 (sponsored)</a:t>
                      </a:r>
                      <a:r>
                        <a:rPr lang="en-GB" sz="1400" baseline="0" dirty="0"/>
                        <a:t> indemnity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a:t>Public</a:t>
                      </a:r>
                      <a:r>
                        <a:rPr lang="en-GB" sz="1400" baseline="0" dirty="0"/>
                        <a:t> </a:t>
                      </a:r>
                      <a:r>
                        <a:rPr lang="en-GB" sz="1400" dirty="0"/>
                        <a:t>(sponsored)</a:t>
                      </a:r>
                      <a:r>
                        <a:rPr lang="en-GB" sz="1400" baseline="0" dirty="0"/>
                        <a:t> parametric insurance</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952683"/>
                  </a:ext>
                </a:extLst>
              </a:tr>
              <a:tr h="2177616">
                <a:tc>
                  <a:txBody>
                    <a:bodyPr/>
                    <a:lstStyle/>
                    <a:p>
                      <a:r>
                        <a:rPr lang="en-GB" sz="1400" b="1" i="1" u="sng" dirty="0"/>
                        <a:t>FLOODING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0" baseline="0" dirty="0">
                          <a:hlinkClick r:id="rId2" action="ppaction://hlinksldjump"/>
                        </a:rPr>
                        <a:t>Centrally-managed insurance program for diversified risks and multiple assets</a:t>
                      </a:r>
                      <a:r>
                        <a:rPr lang="en-GB" sz="1400" i="0" baseline="0" dirty="0"/>
                        <a:t> (for non-residential buildings)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hlinkClick r:id="rId3" action="ppaction://hlinksldjump"/>
                        </a:rPr>
                        <a:t>Governmental</a:t>
                      </a:r>
                      <a:r>
                        <a:rPr lang="en-GB" sz="1400" baseline="0" dirty="0">
                          <a:hlinkClick r:id="rId3" action="ppaction://hlinksldjump"/>
                        </a:rPr>
                        <a:t> insurance pool </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r>
                        <a:rPr lang="en-US" sz="1400" dirty="0"/>
                        <a:t>May not be viable without a more developed private insurance market in the country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r>
                        <a:rPr lang="en-GB" sz="1400" dirty="0">
                          <a:hlinkClick r:id="rId4" action="ppaction://hlinksldjump"/>
                        </a:rPr>
                        <a:t>Resilience Bonds</a:t>
                      </a:r>
                      <a:endParaRPr lang="en-GB" sz="1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extLst>
                  <a:ext uri="{0D108BD9-81ED-4DB2-BD59-A6C34878D82A}">
                    <a16:rowId xmlns:a16="http://schemas.microsoft.com/office/drawing/2014/main" val="403209577"/>
                  </a:ext>
                </a:extLst>
              </a:tr>
            </a:tbl>
          </a:graphicData>
        </a:graphic>
      </p:graphicFrame>
      <p:sp>
        <p:nvSpPr>
          <p:cNvPr id="6" name="CasellaDiTesto 5"/>
          <p:cNvSpPr txBox="1"/>
          <p:nvPr/>
        </p:nvSpPr>
        <p:spPr>
          <a:xfrm>
            <a:off x="283029" y="1526254"/>
            <a:ext cx="5974977" cy="338554"/>
          </a:xfrm>
          <a:prstGeom prst="rect">
            <a:avLst/>
          </a:prstGeom>
          <a:noFill/>
        </p:spPr>
        <p:txBody>
          <a:bodyPr wrap="square" rtlCol="0">
            <a:spAutoFit/>
          </a:bodyPr>
          <a:lstStyle/>
          <a:p>
            <a:r>
              <a:rPr lang="it-IT" sz="1600" b="1" u="sng" dirty="0"/>
              <a:t>OTHER SOLUTIONS TO EXPLORE</a:t>
            </a:r>
          </a:p>
        </p:txBody>
      </p:sp>
      <p:sp>
        <p:nvSpPr>
          <p:cNvPr id="7" name="Pagina iniziale 6">
            <a:hlinkClick r:id="rId5" action="ppaction://hlinksldjump" highlightClick="1"/>
          </p:cNvPr>
          <p:cNvSpPr/>
          <p:nvPr/>
        </p:nvSpPr>
        <p:spPr>
          <a:xfrm>
            <a:off x="11140095" y="6353667"/>
            <a:ext cx="460076" cy="463974"/>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Ritorno 7">
            <a:hlinkClick r:id="" action="ppaction://hlinkshowjump?jump=lastslideviewed" highlightClick="1"/>
          </p:cNvPr>
          <p:cNvSpPr/>
          <p:nvPr/>
        </p:nvSpPr>
        <p:spPr>
          <a:xfrm>
            <a:off x="11675362" y="6353666"/>
            <a:ext cx="460076" cy="463975"/>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6959574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a:blip r:embed="rId3">
            <a:alphaModFix amt="30000"/>
          </a:blip>
          <a:stretch>
            <a:fillRect/>
          </a:stretch>
        </p:blipFill>
        <p:spPr>
          <a:xfrm>
            <a:off x="7579243" y="4844901"/>
            <a:ext cx="6476468" cy="2013100"/>
          </a:xfrm>
          <a:prstGeom prst="rect">
            <a:avLst/>
          </a:prstGeom>
          <a:noFill/>
          <a:ln>
            <a:noFill/>
          </a:ln>
        </p:spPr>
      </p:pic>
      <p:sp>
        <p:nvSpPr>
          <p:cNvPr id="57" name="Google Shape;57;p13"/>
          <p:cNvSpPr txBox="1"/>
          <p:nvPr/>
        </p:nvSpPr>
        <p:spPr>
          <a:xfrm>
            <a:off x="215288" y="2924681"/>
            <a:ext cx="11761424" cy="3006855"/>
          </a:xfrm>
          <a:prstGeom prst="rect">
            <a:avLst/>
          </a:prstGeom>
          <a:noFill/>
          <a:ln>
            <a:noFill/>
          </a:ln>
        </p:spPr>
        <p:txBody>
          <a:bodyPr spcFirstLastPara="1" wrap="square" lIns="121900" tIns="121900" rIns="121900" bIns="121900" anchor="t" anchorCtr="0">
            <a:noAutofit/>
          </a:bodyPr>
          <a:lstStyle/>
          <a:p>
            <a:pPr lvl="0" algn="just"/>
            <a:r>
              <a:rPr lang="en-GB" sz="4000" b="1" dirty="0">
                <a:solidFill>
                  <a:srgbClr val="E6C450"/>
                </a:solidFill>
              </a:rPr>
              <a:t>REVIEW OF INSURANCE MECHANISMS</a:t>
            </a:r>
            <a:endParaRPr lang="en-GB" sz="4000" b="1" dirty="0">
              <a:solidFill>
                <a:srgbClr val="000000"/>
              </a:solidFill>
              <a:cs typeface="Calibri" panose="020F0502020204030204"/>
            </a:endParaRPr>
          </a:p>
          <a:p>
            <a:pPr algn="just"/>
            <a:endParaRPr lang="en-GB" sz="3200" b="1" dirty="0">
              <a:solidFill>
                <a:srgbClr val="E6C450"/>
              </a:solidFill>
              <a:cs typeface="Calibri"/>
            </a:endParaRPr>
          </a:p>
          <a:p>
            <a:pPr algn="just"/>
            <a:endParaRPr lang="en-GB" sz="3200" b="1" dirty="0">
              <a:solidFill>
                <a:srgbClr val="E6C450"/>
              </a:solidFill>
              <a:cs typeface="Calibri"/>
            </a:endParaRPr>
          </a:p>
        </p:txBody>
      </p:sp>
      <p:pic>
        <p:nvPicPr>
          <p:cNvPr id="2" name="graphics3">
            <a:extLst>
              <a:ext uri="{FF2B5EF4-FFF2-40B4-BE49-F238E27FC236}">
                <a16:creationId xmlns:a16="http://schemas.microsoft.com/office/drawing/2014/main" id="{02928CC4-8C25-B32D-DFD8-C5801F24E7AC}"/>
              </a:ext>
            </a:extLst>
          </p:cNvPr>
          <p:cNvPicPr/>
          <p:nvPr/>
        </p:nvPicPr>
        <p:blipFill>
          <a:blip r:embed="rId4">
            <a:lum/>
            <a:alphaModFix/>
          </a:blip>
          <a:srcRect/>
          <a:stretch>
            <a:fillRect/>
          </a:stretch>
        </p:blipFill>
        <p:spPr>
          <a:xfrm>
            <a:off x="96693" y="655782"/>
            <a:ext cx="2092325" cy="765711"/>
          </a:xfrm>
          <a:prstGeom prst="rect">
            <a:avLst/>
          </a:prstGeom>
          <a:ln>
            <a:noFill/>
            <a:prstDash/>
          </a:ln>
        </p:spPr>
      </p:pic>
    </p:spTree>
    <p:extLst>
      <p:ext uri="{BB962C8B-B14F-4D97-AF65-F5344CB8AC3E}">
        <p14:creationId xmlns:p14="http://schemas.microsoft.com/office/powerpoint/2010/main" val="202581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745430355"/>
              </p:ext>
            </p:extLst>
          </p:nvPr>
        </p:nvGraphicFramePr>
        <p:xfrm>
          <a:off x="231226" y="588579"/>
          <a:ext cx="11834650" cy="6106511"/>
        </p:xfrm>
        <a:graphic>
          <a:graphicData uri="http://schemas.openxmlformats.org/drawingml/2006/table">
            <a:tbl>
              <a:tblPr firstRow="1" bandRow="1">
                <a:tableStyleId>{93296810-A885-4BE3-A3E7-6D5BEEA58F35}</a:tableStyleId>
              </a:tblPr>
              <a:tblGrid>
                <a:gridCol w="5917325">
                  <a:extLst>
                    <a:ext uri="{9D8B030D-6E8A-4147-A177-3AD203B41FA5}">
                      <a16:colId xmlns:a16="http://schemas.microsoft.com/office/drawing/2014/main" val="1911459163"/>
                    </a:ext>
                  </a:extLst>
                </a:gridCol>
                <a:gridCol w="5917325">
                  <a:extLst>
                    <a:ext uri="{9D8B030D-6E8A-4147-A177-3AD203B41FA5}">
                      <a16:colId xmlns:a16="http://schemas.microsoft.com/office/drawing/2014/main" val="3803361028"/>
                    </a:ext>
                  </a:extLst>
                </a:gridCol>
              </a:tblGrid>
              <a:tr h="35655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1" dirty="0">
                          <a:solidFill>
                            <a:schemeClr val="bg1"/>
                          </a:solidFill>
                        </a:rPr>
                        <a:t>PRIVATE INDEMNITY INSURANCE</a:t>
                      </a:r>
                      <a:endParaRPr lang="it-IT" sz="16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2276782">
                <a:tc>
                  <a:txBody>
                    <a:bodyPr/>
                    <a:lstStyle/>
                    <a:p>
                      <a:pPr algn="ctr"/>
                      <a:r>
                        <a:rPr lang="en-US" sz="1400" b="1" u="sng" noProof="0" dirty="0">
                          <a:solidFill>
                            <a:schemeClr val="tx1"/>
                          </a:solidFill>
                        </a:rPr>
                        <a:t>PROS</a:t>
                      </a:r>
                      <a:endParaRPr lang="en-US" sz="1200" b="1" u="sng" noProof="0" dirty="0">
                        <a:solidFill>
                          <a:schemeClr val="tx1"/>
                        </a:solidFill>
                      </a:endParaRPr>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baseline="0" noProof="0" dirty="0"/>
                        <a:t>Potentially widely available in voluntary private markets where insurers can profit by underwriting the risk</a:t>
                      </a:r>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baseline="0" noProof="0" dirty="0"/>
                        <a:t>The coverage for natural hazards can be bundled with general building fire insurance</a:t>
                      </a:r>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aseline="0" noProof="0" dirty="0"/>
                        <a:t>Risk-based premiums may increase risk-awareness and risk-mitigation measures by those willing to get insured</a:t>
                      </a:r>
                      <a:endParaRPr lang="en-US" sz="1400" b="0" u="none" baseline="0" noProof="0" dirty="0"/>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baseline="0" noProof="0" dirty="0"/>
                        <a:t>Private insurers can access reinsurance market or capital markers to transfer the risk when their exposure is too high and free their capacity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u="sng" noProof="0" dirty="0"/>
                        <a:t>CONS</a:t>
                      </a:r>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dirty="0">
                          <a:solidFill>
                            <a:schemeClr val="tx1"/>
                          </a:solidFill>
                        </a:rPr>
                        <a:t>Insurers</a:t>
                      </a:r>
                      <a:r>
                        <a:rPr lang="en-US" sz="1400" b="0" u="none" baseline="0" dirty="0">
                          <a:solidFill>
                            <a:schemeClr val="tx1"/>
                          </a:solidFill>
                        </a:rPr>
                        <a:t> may avoid insuring items with a hardly measurable economic value (e.g. historic-artistic assets)</a:t>
                      </a:r>
                      <a:endParaRPr lang="en-US" sz="1400" b="0" u="none" dirty="0">
                        <a:solidFill>
                          <a:schemeClr val="tx1"/>
                        </a:solidFill>
                      </a:endParaRPr>
                    </a:p>
                    <a:p>
                      <a:pPr marL="285750" marR="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dirty="0">
                          <a:solidFill>
                            <a:schemeClr val="tx1"/>
                          </a:solidFill>
                        </a:rPr>
                        <a:t>Claims are paid only</a:t>
                      </a:r>
                      <a:r>
                        <a:rPr lang="en-US" sz="1400" b="0" u="none" baseline="0" dirty="0">
                          <a:solidFill>
                            <a:schemeClr val="tx1"/>
                          </a:solidFill>
                        </a:rPr>
                        <a:t> </a:t>
                      </a:r>
                      <a:r>
                        <a:rPr lang="en-US" sz="1400" b="0" u="none" dirty="0">
                          <a:solidFill>
                            <a:schemeClr val="tx1"/>
                          </a:solidFill>
                        </a:rPr>
                        <a:t>after damage assessments and according to policy terms and</a:t>
                      </a:r>
                      <a:r>
                        <a:rPr lang="en-US" sz="1400" b="0" u="none" baseline="0" dirty="0">
                          <a:solidFill>
                            <a:schemeClr val="tx1"/>
                          </a:solidFill>
                        </a:rPr>
                        <a:t> </a:t>
                      </a:r>
                      <a:r>
                        <a:rPr lang="en-US" sz="1400" b="0" u="none" dirty="0">
                          <a:solidFill>
                            <a:schemeClr val="tx1"/>
                          </a:solidFill>
                        </a:rPr>
                        <a:t>wording</a:t>
                      </a:r>
                    </a:p>
                    <a:p>
                      <a:pPr marL="285750" indent="-285750" algn="just">
                        <a:buFont typeface="Wingdings" panose="05000000000000000000" pitchFamily="2" charset="2"/>
                        <a:buChar char="§"/>
                      </a:pPr>
                      <a:r>
                        <a:rPr lang="en-US" sz="1400" baseline="0" noProof="0" dirty="0"/>
                        <a:t>Risk-based premiums reduce adverse selection phenomena but may make the insurance unaffordable for people highly exposed to the hazard</a:t>
                      </a:r>
                    </a:p>
                    <a:p>
                      <a:pPr marL="285750" indent="-285750" algn="just">
                        <a:buFont typeface="Wingdings" panose="05000000000000000000" pitchFamily="2" charset="2"/>
                        <a:buChar char="§"/>
                      </a:pPr>
                      <a:r>
                        <a:rPr lang="en-US" sz="1400" baseline="0" noProof="0" dirty="0"/>
                        <a:t>After severe hazards and insurance industry losses due to heavy claim payments, insurers may stop underwriting the risk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4204937367"/>
                  </a:ext>
                </a:extLst>
              </a:tr>
              <a:tr h="31188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noProof="0" dirty="0">
                          <a:latin typeface="+mn-lt"/>
                        </a:rPr>
                        <a:t>RELEVANT</a:t>
                      </a:r>
                      <a:r>
                        <a:rPr lang="en-US" sz="1400" b="1" baseline="0" noProof="0" dirty="0">
                          <a:latin typeface="+mn-lt"/>
                        </a:rPr>
                        <a:t> EXAMPLES</a:t>
                      </a:r>
                      <a:endParaRPr lang="en-US" sz="1400" b="1" noProof="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US"/>
                    </a:p>
                  </a:txBody>
                  <a:tcPr/>
                </a:tc>
                <a:extLst>
                  <a:ext uri="{0D108BD9-81ED-4DB2-BD59-A6C34878D82A}">
                    <a16:rowId xmlns:a16="http://schemas.microsoft.com/office/drawing/2014/main" val="2204769418"/>
                  </a:ext>
                </a:extLst>
              </a:tr>
              <a:tr h="3161286">
                <a:tc gridSpan="2">
                  <a:txBody>
                    <a:bodyPr/>
                    <a:lstStyle/>
                    <a:p>
                      <a:endParaRPr lang="en-US" sz="1600" noProof="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1445082320"/>
                  </a:ext>
                </a:extLst>
              </a:tr>
            </a:tbl>
          </a:graphicData>
        </a:graphic>
      </p:graphicFrame>
      <p:sp>
        <p:nvSpPr>
          <p:cNvPr id="7" name="CasellaDiTesto 6"/>
          <p:cNvSpPr txBox="1"/>
          <p:nvPr/>
        </p:nvSpPr>
        <p:spPr>
          <a:xfrm>
            <a:off x="542250" y="3685478"/>
            <a:ext cx="7739901" cy="1815882"/>
          </a:xfrm>
          <a:prstGeom prst="rect">
            <a:avLst/>
          </a:prstGeom>
          <a:noFill/>
        </p:spPr>
        <p:txBody>
          <a:bodyPr wrap="square" rtlCol="0">
            <a:spAutoFit/>
          </a:bodyPr>
          <a:lstStyle/>
          <a:p>
            <a:r>
              <a:rPr lang="en-GB" sz="1400" b="1" u="sng" dirty="0"/>
              <a:t>Main drivers for earthquake risk identification by the insurer – building information :</a:t>
            </a:r>
          </a:p>
          <a:p>
            <a:r>
              <a:rPr lang="en-GB" sz="1400" dirty="0"/>
              <a:t>Italian postal code (“CAP”) = </a:t>
            </a:r>
            <a:r>
              <a:rPr lang="en-GB" sz="1400" b="1" dirty="0"/>
              <a:t>48121</a:t>
            </a:r>
          </a:p>
          <a:p>
            <a:r>
              <a:rPr lang="en-GB" sz="1400" dirty="0"/>
              <a:t>Municipality (“COMUNE”) = </a:t>
            </a:r>
            <a:r>
              <a:rPr lang="en-GB" sz="1400" b="1" dirty="0"/>
              <a:t>RAVENNA</a:t>
            </a:r>
          </a:p>
          <a:p>
            <a:r>
              <a:rPr lang="en-GB" sz="1400" dirty="0" err="1"/>
              <a:t>Sqm</a:t>
            </a:r>
            <a:r>
              <a:rPr lang="en-GB" sz="1400" dirty="0"/>
              <a:t> (“METRI QUADRI”) = </a:t>
            </a:r>
            <a:r>
              <a:rPr lang="en-GB" sz="1400" b="1" dirty="0"/>
              <a:t>80</a:t>
            </a:r>
          </a:p>
          <a:p>
            <a:r>
              <a:rPr lang="en-GB" sz="1400" dirty="0"/>
              <a:t>Type (“TIPOLOGIA”) = </a:t>
            </a:r>
            <a:r>
              <a:rPr lang="en-GB" sz="1400" b="1" dirty="0"/>
              <a:t>APARTMENT</a:t>
            </a:r>
          </a:p>
          <a:p>
            <a:r>
              <a:rPr lang="en-GB" sz="1400" dirty="0"/>
              <a:t>Construction year (“ANNO DI COSTRUZIONE”) = </a:t>
            </a:r>
            <a:r>
              <a:rPr lang="en-GB" sz="1400" b="1" dirty="0"/>
              <a:t>BEFORE 1949</a:t>
            </a:r>
          </a:p>
          <a:p>
            <a:r>
              <a:rPr lang="en-GB" sz="1400" dirty="0"/>
              <a:t>Total number of storeys (“NUMERO DEI PIANI COMPLESSIVI”) = </a:t>
            </a:r>
            <a:r>
              <a:rPr lang="en-GB" sz="1400" b="1" dirty="0"/>
              <a:t>UP TO 3</a:t>
            </a:r>
          </a:p>
          <a:p>
            <a:r>
              <a:rPr lang="en-GB" sz="1400" dirty="0"/>
              <a:t>Construction type (“CARATTERISTICHE COSTRUTTIVE”) = </a:t>
            </a:r>
            <a:r>
              <a:rPr lang="en-GB" sz="1400" b="1" dirty="0"/>
              <a:t>CONCRETE</a:t>
            </a:r>
          </a:p>
        </p:txBody>
      </p:sp>
      <p:cxnSp>
        <p:nvCxnSpPr>
          <p:cNvPr id="8" name="Connettore 2 7"/>
          <p:cNvCxnSpPr>
            <a:cxnSpLocks/>
          </p:cNvCxnSpPr>
          <p:nvPr/>
        </p:nvCxnSpPr>
        <p:spPr>
          <a:xfrm>
            <a:off x="6958053" y="4014002"/>
            <a:ext cx="0" cy="1446584"/>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9" name="CasellaDiTesto 8"/>
          <p:cNvSpPr txBox="1"/>
          <p:nvPr/>
        </p:nvSpPr>
        <p:spPr>
          <a:xfrm>
            <a:off x="7060724" y="4014002"/>
            <a:ext cx="4522689" cy="1384995"/>
          </a:xfrm>
          <a:prstGeom prst="rect">
            <a:avLst/>
          </a:prstGeom>
          <a:noFill/>
        </p:spPr>
        <p:txBody>
          <a:bodyPr wrap="square" rtlCol="0">
            <a:spAutoFit/>
          </a:bodyPr>
          <a:lstStyle/>
          <a:p>
            <a:r>
              <a:rPr lang="en-GB" sz="1400" dirty="0"/>
              <a:t>Example of premium calculation for a “stand-alone” earthquake insurance for a 80 sqm apartment located in Ravenna made with an online tool by the insurer Allianz Direct (part of Allianz SE, one of the major Insurance Groups in Europe): </a:t>
            </a:r>
            <a:r>
              <a:rPr lang="it-IT" sz="1400" dirty="0">
                <a:hlinkClick r:id="rId2"/>
              </a:rPr>
              <a:t>Assicurazione online Allianz Direct - Calcola un preventivo</a:t>
            </a:r>
            <a:endParaRPr lang="en-GB" sz="1400" i="1" u="sng" dirty="0"/>
          </a:p>
        </p:txBody>
      </p:sp>
      <p:graphicFrame>
        <p:nvGraphicFramePr>
          <p:cNvPr id="10" name="Tabella 9"/>
          <p:cNvGraphicFramePr>
            <a:graphicFrameLocks noGrp="1"/>
          </p:cNvGraphicFramePr>
          <p:nvPr>
            <p:extLst>
              <p:ext uri="{D42A27DB-BD31-4B8C-83A1-F6EECF244321}">
                <p14:modId xmlns:p14="http://schemas.microsoft.com/office/powerpoint/2010/main" val="3997775641"/>
              </p:ext>
            </p:extLst>
          </p:nvPr>
        </p:nvGraphicFramePr>
        <p:xfrm>
          <a:off x="542251" y="5677869"/>
          <a:ext cx="11058499" cy="840712"/>
        </p:xfrm>
        <a:graphic>
          <a:graphicData uri="http://schemas.openxmlformats.org/drawingml/2006/table">
            <a:tbl>
              <a:tblPr firstRow="1" bandRow="1">
                <a:tableStyleId>{10A1B5D5-9B99-4C35-A422-299274C87663}</a:tableStyleId>
              </a:tblPr>
              <a:tblGrid>
                <a:gridCol w="1923725">
                  <a:extLst>
                    <a:ext uri="{9D8B030D-6E8A-4147-A177-3AD203B41FA5}">
                      <a16:colId xmlns:a16="http://schemas.microsoft.com/office/drawing/2014/main" val="3203351857"/>
                    </a:ext>
                  </a:extLst>
                </a:gridCol>
                <a:gridCol w="2789736">
                  <a:extLst>
                    <a:ext uri="{9D8B030D-6E8A-4147-A177-3AD203B41FA5}">
                      <a16:colId xmlns:a16="http://schemas.microsoft.com/office/drawing/2014/main" val="1661494789"/>
                    </a:ext>
                  </a:extLst>
                </a:gridCol>
                <a:gridCol w="4616824">
                  <a:extLst>
                    <a:ext uri="{9D8B030D-6E8A-4147-A177-3AD203B41FA5}">
                      <a16:colId xmlns:a16="http://schemas.microsoft.com/office/drawing/2014/main" val="4040123571"/>
                    </a:ext>
                  </a:extLst>
                </a:gridCol>
                <a:gridCol w="1728214">
                  <a:extLst>
                    <a:ext uri="{9D8B030D-6E8A-4147-A177-3AD203B41FA5}">
                      <a16:colId xmlns:a16="http://schemas.microsoft.com/office/drawing/2014/main" val="3674492965"/>
                    </a:ext>
                  </a:extLst>
                </a:gridCol>
              </a:tblGrid>
              <a:tr h="420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u="sng" dirty="0"/>
                        <a:t>Insured amount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u="sng" dirty="0"/>
                        <a:t>Compensation Limit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u="sng" dirty="0"/>
                        <a:t>Deductible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r>
                        <a:rPr lang="en-GB" sz="1400" u="sng" dirty="0"/>
                        <a:t>Annual premium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933390632"/>
                  </a:ext>
                </a:extLst>
              </a:tr>
              <a:tr h="4203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dirty="0"/>
                        <a:t>€ 97,900.00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dirty="0"/>
                        <a:t>70% of</a:t>
                      </a:r>
                      <a:r>
                        <a:rPr lang="en-GB" sz="1400" b="0" baseline="0" dirty="0"/>
                        <a:t> the Insured amount</a:t>
                      </a:r>
                      <a:endParaRPr lang="en-GB" sz="1400" b="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dirty="0"/>
                        <a:t>5% of rebuilding value with minimum of € 10,000.00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400" b="0" dirty="0"/>
                        <a:t>€ 56.00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1018136"/>
                  </a:ext>
                </a:extLst>
              </a:tr>
            </a:tbl>
          </a:graphicData>
        </a:graphic>
      </p:graphicFrame>
      <p:sp>
        <p:nvSpPr>
          <p:cNvPr id="11" name="Pagina iniziale 10">
            <a:hlinkClick r:id="rId3" action="ppaction://hlinksldjump" highlightClick="1"/>
          </p:cNvPr>
          <p:cNvSpPr/>
          <p:nvPr/>
        </p:nvSpPr>
        <p:spPr>
          <a:xfrm>
            <a:off x="11170009" y="6289085"/>
            <a:ext cx="460076" cy="513923"/>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2" name="Ritorno 11">
            <a:hlinkClick r:id="" action="ppaction://hlinkshowjump?jump=lastslideviewed" highlightClick="1"/>
          </p:cNvPr>
          <p:cNvSpPr/>
          <p:nvPr/>
        </p:nvSpPr>
        <p:spPr>
          <a:xfrm>
            <a:off x="11692596" y="6303315"/>
            <a:ext cx="460076" cy="51392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435345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3421434722"/>
              </p:ext>
            </p:extLst>
          </p:nvPr>
        </p:nvGraphicFramePr>
        <p:xfrm>
          <a:off x="181154" y="599090"/>
          <a:ext cx="11874212" cy="6112970"/>
        </p:xfrm>
        <a:graphic>
          <a:graphicData uri="http://schemas.openxmlformats.org/drawingml/2006/table">
            <a:tbl>
              <a:tblPr firstRow="1" bandRow="1">
                <a:tableStyleId>{00A15C55-8517-42AA-B614-E9B94910E393}</a:tableStyleId>
              </a:tblPr>
              <a:tblGrid>
                <a:gridCol w="5937106">
                  <a:extLst>
                    <a:ext uri="{9D8B030D-6E8A-4147-A177-3AD203B41FA5}">
                      <a16:colId xmlns:a16="http://schemas.microsoft.com/office/drawing/2014/main" val="1911459163"/>
                    </a:ext>
                  </a:extLst>
                </a:gridCol>
                <a:gridCol w="5937106">
                  <a:extLst>
                    <a:ext uri="{9D8B030D-6E8A-4147-A177-3AD203B41FA5}">
                      <a16:colId xmlns:a16="http://schemas.microsoft.com/office/drawing/2014/main" val="828310669"/>
                    </a:ext>
                  </a:extLst>
                </a:gridCol>
              </a:tblGrid>
              <a:tr h="420413">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600" baseline="0" dirty="0">
                          <a:solidFill>
                            <a:schemeClr val="bg1"/>
                          </a:solidFill>
                        </a:rPr>
                        <a:t>PRIVATE PARAMETRIC INSURANCE</a:t>
                      </a:r>
                      <a:endParaRPr lang="it-IT" sz="16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1764246">
                <a:tc>
                  <a:txBody>
                    <a:bodyPr/>
                    <a:lstStyle/>
                    <a:p>
                      <a:pPr algn="ctr"/>
                      <a:r>
                        <a:rPr lang="it-IT" sz="1400" b="1" u="sng" dirty="0">
                          <a:solidFill>
                            <a:schemeClr val="tx1"/>
                          </a:solidFill>
                        </a:rPr>
                        <a:t>PROS</a:t>
                      </a: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baseline="0" dirty="0"/>
                        <a:t>Premiums based on the actual likelihood of the hazard</a:t>
                      </a:r>
                    </a:p>
                    <a:p>
                      <a:pPr marL="285750" indent="-285750" algn="l">
                        <a:buFont typeface="Wingdings" panose="05000000000000000000" pitchFamily="2" charset="2"/>
                        <a:buChar char="§"/>
                      </a:pPr>
                      <a:r>
                        <a:rPr lang="en-US" sz="1400" b="0" u="none" dirty="0"/>
                        <a:t>Technical</a:t>
                      </a:r>
                      <a:r>
                        <a:rPr lang="en-US" sz="1400" b="0" u="none" baseline="0" dirty="0"/>
                        <a:t> </a:t>
                      </a:r>
                      <a:r>
                        <a:rPr lang="en-US" sz="1400" b="0" u="none" baseline="0" noProof="0" dirty="0"/>
                        <a:t>certainty</a:t>
                      </a:r>
                      <a:r>
                        <a:rPr lang="en-US" sz="1400" b="0" u="none" baseline="0" dirty="0"/>
                        <a:t> of claims based on an independently measured severity index (e.g. </a:t>
                      </a:r>
                      <a:r>
                        <a:rPr lang="en-US" sz="1400" b="0" u="none" baseline="0" noProof="0" dirty="0"/>
                        <a:t>magnitude</a:t>
                      </a:r>
                      <a:r>
                        <a:rPr lang="en-US" sz="1400" b="0" u="none" baseline="0" dirty="0"/>
                        <a:t>, level of water)</a:t>
                      </a:r>
                    </a:p>
                    <a:p>
                      <a:pPr marL="285750" indent="-285750" algn="l">
                        <a:buFont typeface="Wingdings" panose="05000000000000000000" pitchFamily="2" charset="2"/>
                        <a:buChar char="§"/>
                      </a:pPr>
                      <a:r>
                        <a:rPr lang="en-US" sz="1400" b="0" u="none" baseline="0" dirty="0"/>
                        <a:t>No need of any damage assessment hence faster claim payment compared to indemnity insurance</a:t>
                      </a:r>
                    </a:p>
                    <a:p>
                      <a:pPr marL="285750" indent="-285750" algn="l">
                        <a:buFont typeface="Wingdings" panose="05000000000000000000" pitchFamily="2" charset="2"/>
                        <a:buChar char="§"/>
                      </a:pPr>
                      <a:r>
                        <a:rPr lang="en-US" sz="1400" b="0" u="none" baseline="0" dirty="0"/>
                        <a:t>Can be used in combination with standard indemnity insurance to provide relief payment for emergency expenses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285750" indent="-285750">
                        <a:buFont typeface="Wingdings" panose="05000000000000000000" pitchFamily="2" charset="2"/>
                        <a:buChar char="§"/>
                      </a:pPr>
                      <a:r>
                        <a:rPr lang="en-US" sz="1400" noProof="0" dirty="0"/>
                        <a:t>Few specialized private insurers offer parametric</a:t>
                      </a:r>
                      <a:r>
                        <a:rPr lang="en-US" sz="1400" baseline="0" noProof="0" dirty="0"/>
                        <a:t> products</a:t>
                      </a:r>
                      <a:r>
                        <a:rPr lang="en-US" sz="1400" noProof="0" dirty="0"/>
                        <a:t> - so</a:t>
                      </a:r>
                      <a:r>
                        <a:rPr lang="en-US" sz="1400" baseline="0" noProof="0" dirty="0"/>
                        <a:t> far w</a:t>
                      </a:r>
                      <a:r>
                        <a:rPr lang="en-US" sz="1400" noProof="0" dirty="0"/>
                        <a:t>e</a:t>
                      </a:r>
                      <a:r>
                        <a:rPr lang="en-US" sz="1400" baseline="0" noProof="0" dirty="0"/>
                        <a:t> see a v</a:t>
                      </a:r>
                      <a:r>
                        <a:rPr lang="en-US" sz="1400" noProof="0" dirty="0"/>
                        <a:t>ery low level of commercial availability</a:t>
                      </a:r>
                      <a:r>
                        <a:rPr lang="en-US" sz="1400" baseline="0" noProof="0" dirty="0"/>
                        <a:t> and standardization (generally it is a one-to-one institutional negotiation with the insurer)</a:t>
                      </a:r>
                    </a:p>
                    <a:p>
                      <a:pPr marL="285750" indent="-285750">
                        <a:buFont typeface="Wingdings" panose="05000000000000000000" pitchFamily="2" charset="2"/>
                        <a:buChar char="§"/>
                      </a:pPr>
                      <a:r>
                        <a:rPr lang="en-US" sz="1400" baseline="0" noProof="0" dirty="0"/>
                        <a:t>Insurers need a sound and well-developed loss exposure model to be able to design and offer these products</a:t>
                      </a:r>
                    </a:p>
                    <a:p>
                      <a:pPr marL="285750" indent="-285750">
                        <a:buFont typeface="Wingdings" panose="05000000000000000000" pitchFamily="2" charset="2"/>
                        <a:buChar char="§"/>
                      </a:pPr>
                      <a:r>
                        <a:rPr lang="en-US" sz="1400" baseline="0" noProof="0" dirty="0"/>
                        <a:t>The amount of the claim payment is unrelated to the actual loss of the insured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319737">
                <a:tc gridSpan="2">
                  <a:txBody>
                    <a:bodyPr/>
                    <a:lstStyle/>
                    <a:p>
                      <a:pPr algn="ctr"/>
                      <a:r>
                        <a:rPr lang="en-US" sz="1400" b="1" noProof="0" dirty="0"/>
                        <a:t>RELEVANT EXAMPLES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40000"/>
                        <a:lumOff val="60000"/>
                      </a:schemeClr>
                    </a:solidFill>
                  </a:tcPr>
                </a:tc>
                <a:tc hMerge="1">
                  <a:txBody>
                    <a:bodyPr/>
                    <a:lstStyle/>
                    <a:p>
                      <a:endParaRPr lang="en-US"/>
                    </a:p>
                  </a:txBody>
                  <a:tcPr/>
                </a:tc>
                <a:extLst>
                  <a:ext uri="{0D108BD9-81ED-4DB2-BD59-A6C34878D82A}">
                    <a16:rowId xmlns:a16="http://schemas.microsoft.com/office/drawing/2014/main" val="1388276293"/>
                  </a:ext>
                </a:extLst>
              </a:tr>
              <a:tr h="3574500">
                <a:tc gridSpan="2">
                  <a:txBody>
                    <a:bodyPr/>
                    <a:lstStyle/>
                    <a:p>
                      <a:endParaRPr lang="en-US"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sp>
        <p:nvSpPr>
          <p:cNvPr id="34" name="Rettangolo 33"/>
          <p:cNvSpPr/>
          <p:nvPr/>
        </p:nvSpPr>
        <p:spPr>
          <a:xfrm>
            <a:off x="268039" y="3197676"/>
            <a:ext cx="6825791" cy="723275"/>
          </a:xfrm>
          <a:prstGeom prst="rect">
            <a:avLst/>
          </a:prstGeom>
        </p:spPr>
        <p:txBody>
          <a:bodyPr wrap="square">
            <a:spAutoFit/>
          </a:bodyPr>
          <a:lstStyle/>
          <a:p>
            <a:r>
              <a:rPr lang="en-GB" sz="1400" b="1" u="sng" dirty="0"/>
              <a:t>Premium quotation for stand-alone earthquake parametric insurance for buildings in New Zealand made with an online tool by the insurer Bounce: </a:t>
            </a:r>
            <a:r>
              <a:rPr lang="en-GB" sz="1300" dirty="0">
                <a:hlinkClick r:id="rId2"/>
              </a:rPr>
              <a:t>https://www.bounceinsurance.co.nz/</a:t>
            </a:r>
            <a:endParaRPr lang="en-GB" sz="1300" i="1" dirty="0"/>
          </a:p>
        </p:txBody>
      </p:sp>
      <p:sp>
        <p:nvSpPr>
          <p:cNvPr id="35" name="CasellaDiTesto 34"/>
          <p:cNvSpPr txBox="1"/>
          <p:nvPr/>
        </p:nvSpPr>
        <p:spPr>
          <a:xfrm>
            <a:off x="357352" y="3974086"/>
            <a:ext cx="5324591" cy="2292935"/>
          </a:xfrm>
          <a:prstGeom prst="rect">
            <a:avLst/>
          </a:prstGeom>
          <a:noFill/>
        </p:spPr>
        <p:txBody>
          <a:bodyPr wrap="square" rtlCol="0">
            <a:spAutoFit/>
          </a:bodyPr>
          <a:lstStyle/>
          <a:p>
            <a:pPr algn="just"/>
            <a:r>
              <a:rPr lang="en-GB" sz="1300" b="1" dirty="0"/>
              <a:t>1</a:t>
            </a:r>
            <a:r>
              <a:rPr lang="en-GB" sz="1300" dirty="0"/>
              <a:t>. Choose one of the 3 pre-set options for coverage amount</a:t>
            </a:r>
          </a:p>
          <a:p>
            <a:pPr algn="just"/>
            <a:endParaRPr lang="en-US" sz="1300" dirty="0"/>
          </a:p>
          <a:p>
            <a:pPr algn="just"/>
            <a:endParaRPr lang="en-US" sz="1300" dirty="0"/>
          </a:p>
          <a:p>
            <a:pPr algn="just"/>
            <a:r>
              <a:rPr lang="en-US" sz="1300" b="1" dirty="0"/>
              <a:t>2</a:t>
            </a:r>
            <a:r>
              <a:rPr lang="en-US" sz="1300" dirty="0"/>
              <a:t>. Choose the New Zealand Postal Code where the building is located</a:t>
            </a:r>
          </a:p>
          <a:p>
            <a:pPr marL="457200" indent="-457200" algn="just">
              <a:buFont typeface="+mj-lt"/>
              <a:buAutoNum type="arabicPeriod"/>
            </a:pPr>
            <a:endParaRPr lang="en-US" sz="1300" dirty="0"/>
          </a:p>
          <a:p>
            <a:pPr algn="just"/>
            <a:endParaRPr lang="en-US" sz="1300" dirty="0"/>
          </a:p>
          <a:p>
            <a:pPr algn="just"/>
            <a:r>
              <a:rPr lang="en-US" sz="1300" b="1" dirty="0"/>
              <a:t>3</a:t>
            </a:r>
            <a:r>
              <a:rPr lang="en-US" sz="1300" dirty="0"/>
              <a:t>. Get the monthly cost (</a:t>
            </a:r>
            <a:r>
              <a:rPr lang="en-GB" sz="1300" dirty="0"/>
              <a:t>NZD 1 ≈ EUR 0,62 as of August 2022)</a:t>
            </a:r>
          </a:p>
          <a:p>
            <a:pPr marL="457200" indent="-457200" algn="just">
              <a:buFont typeface="+mj-lt"/>
              <a:buAutoNum type="arabicPeriod"/>
            </a:pPr>
            <a:endParaRPr lang="en-US" sz="1300" dirty="0"/>
          </a:p>
          <a:p>
            <a:pPr algn="just"/>
            <a:r>
              <a:rPr lang="en-US" sz="1300" b="1" dirty="0"/>
              <a:t>4</a:t>
            </a:r>
            <a:r>
              <a:rPr lang="en-US" sz="1300" dirty="0"/>
              <a:t>. The claim payment is determined on the seismic intensity (PGV – peak ground velocity) measured by the NZ government earthquake agency. The insurer promises a pay-out within 5 days</a:t>
            </a:r>
            <a:endParaRPr lang="en-GB" sz="1300" dirty="0"/>
          </a:p>
        </p:txBody>
      </p:sp>
      <p:cxnSp>
        <p:nvCxnSpPr>
          <p:cNvPr id="36" name="Connettore 2 35"/>
          <p:cNvCxnSpPr>
            <a:cxnSpLocks/>
          </p:cNvCxnSpPr>
          <p:nvPr/>
        </p:nvCxnSpPr>
        <p:spPr>
          <a:xfrm>
            <a:off x="5671433" y="4110888"/>
            <a:ext cx="72590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7" name="Connettore 2 36"/>
          <p:cNvCxnSpPr>
            <a:cxnSpLocks/>
          </p:cNvCxnSpPr>
          <p:nvPr/>
        </p:nvCxnSpPr>
        <p:spPr>
          <a:xfrm>
            <a:off x="5681943" y="4707116"/>
            <a:ext cx="7153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8" name="Connettore 2 37"/>
          <p:cNvCxnSpPr>
            <a:cxnSpLocks/>
          </p:cNvCxnSpPr>
          <p:nvPr/>
        </p:nvCxnSpPr>
        <p:spPr>
          <a:xfrm>
            <a:off x="5681943" y="5268358"/>
            <a:ext cx="7153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Connettore 2 38"/>
          <p:cNvCxnSpPr>
            <a:cxnSpLocks/>
          </p:cNvCxnSpPr>
          <p:nvPr/>
        </p:nvCxnSpPr>
        <p:spPr>
          <a:xfrm>
            <a:off x="5681943" y="6044769"/>
            <a:ext cx="7153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40" name="Immagine 39"/>
          <p:cNvPicPr>
            <a:picLocks noChangeAspect="1"/>
          </p:cNvPicPr>
          <p:nvPr/>
        </p:nvPicPr>
        <p:blipFill>
          <a:blip r:embed="rId3"/>
          <a:stretch>
            <a:fillRect/>
          </a:stretch>
        </p:blipFill>
        <p:spPr>
          <a:xfrm>
            <a:off x="7230464" y="3440069"/>
            <a:ext cx="3922357" cy="789919"/>
          </a:xfrm>
          <a:prstGeom prst="rect">
            <a:avLst/>
          </a:prstGeom>
        </p:spPr>
      </p:pic>
      <p:sp>
        <p:nvSpPr>
          <p:cNvPr id="41" name="CasellaDiTesto 40"/>
          <p:cNvSpPr txBox="1"/>
          <p:nvPr/>
        </p:nvSpPr>
        <p:spPr>
          <a:xfrm>
            <a:off x="6863015" y="4351282"/>
            <a:ext cx="4868909" cy="523220"/>
          </a:xfrm>
          <a:prstGeom prst="rect">
            <a:avLst/>
          </a:prstGeom>
          <a:noFill/>
        </p:spPr>
        <p:txBody>
          <a:bodyPr wrap="square" rtlCol="0">
            <a:spAutoFit/>
          </a:bodyPr>
          <a:lstStyle/>
          <a:p>
            <a:r>
              <a:rPr lang="en-GB" sz="1400" i="1" dirty="0"/>
              <a:t>For example: 4500 Wanganui area (Seismic Hazard PGA between 0.20 and 0.35 similar to Ravenna area)</a:t>
            </a:r>
          </a:p>
        </p:txBody>
      </p:sp>
      <p:sp>
        <p:nvSpPr>
          <p:cNvPr id="42" name="CasellaDiTesto 41"/>
          <p:cNvSpPr txBox="1"/>
          <p:nvPr/>
        </p:nvSpPr>
        <p:spPr>
          <a:xfrm>
            <a:off x="7312832" y="4888085"/>
            <a:ext cx="1399934" cy="523220"/>
          </a:xfrm>
          <a:prstGeom prst="rect">
            <a:avLst/>
          </a:prstGeom>
          <a:noFill/>
        </p:spPr>
        <p:txBody>
          <a:bodyPr wrap="square" rtlCol="0">
            <a:spAutoFit/>
          </a:bodyPr>
          <a:lstStyle/>
          <a:p>
            <a:r>
              <a:rPr lang="en-GB" sz="1400" i="1" dirty="0"/>
              <a:t>NZ$ 13.66</a:t>
            </a:r>
          </a:p>
          <a:p>
            <a:r>
              <a:rPr lang="en-GB" sz="1400" i="1" dirty="0"/>
              <a:t>No deductible</a:t>
            </a:r>
          </a:p>
        </p:txBody>
      </p:sp>
      <p:sp>
        <p:nvSpPr>
          <p:cNvPr id="43" name="CasellaDiTesto 42"/>
          <p:cNvSpPr txBox="1"/>
          <p:nvPr/>
        </p:nvSpPr>
        <p:spPr>
          <a:xfrm>
            <a:off x="8667802" y="4896020"/>
            <a:ext cx="1363657" cy="523220"/>
          </a:xfrm>
          <a:prstGeom prst="rect">
            <a:avLst/>
          </a:prstGeom>
          <a:noFill/>
        </p:spPr>
        <p:txBody>
          <a:bodyPr wrap="square" rtlCol="0">
            <a:spAutoFit/>
          </a:bodyPr>
          <a:lstStyle/>
          <a:p>
            <a:r>
              <a:rPr lang="en-GB" sz="1400" i="1" dirty="0"/>
              <a:t>NZ$ 27.32</a:t>
            </a:r>
          </a:p>
          <a:p>
            <a:r>
              <a:rPr lang="en-GB" sz="1400" i="1" dirty="0"/>
              <a:t>No deductible</a:t>
            </a:r>
          </a:p>
        </p:txBody>
      </p:sp>
      <p:sp>
        <p:nvSpPr>
          <p:cNvPr id="44" name="CasellaDiTesto 43"/>
          <p:cNvSpPr txBox="1"/>
          <p:nvPr/>
        </p:nvSpPr>
        <p:spPr>
          <a:xfrm>
            <a:off x="9893838" y="4896020"/>
            <a:ext cx="1701452" cy="523220"/>
          </a:xfrm>
          <a:prstGeom prst="rect">
            <a:avLst/>
          </a:prstGeom>
          <a:noFill/>
        </p:spPr>
        <p:txBody>
          <a:bodyPr wrap="square" rtlCol="0">
            <a:spAutoFit/>
          </a:bodyPr>
          <a:lstStyle/>
          <a:p>
            <a:r>
              <a:rPr lang="en-GB" sz="1400" i="1" dirty="0"/>
              <a:t>NZ$ 68.31</a:t>
            </a:r>
          </a:p>
          <a:p>
            <a:r>
              <a:rPr lang="en-GB" sz="1400" i="1" dirty="0"/>
              <a:t>No deductible</a:t>
            </a:r>
          </a:p>
        </p:txBody>
      </p:sp>
      <p:pic>
        <p:nvPicPr>
          <p:cNvPr id="45" name="Immagine 44"/>
          <p:cNvPicPr>
            <a:picLocks noChangeAspect="1"/>
          </p:cNvPicPr>
          <p:nvPr/>
        </p:nvPicPr>
        <p:blipFill>
          <a:blip r:embed="rId4"/>
          <a:stretch>
            <a:fillRect/>
          </a:stretch>
        </p:blipFill>
        <p:spPr>
          <a:xfrm>
            <a:off x="6426883" y="5493268"/>
            <a:ext cx="5072474" cy="1240926"/>
          </a:xfrm>
          <a:prstGeom prst="rect">
            <a:avLst/>
          </a:prstGeom>
        </p:spPr>
      </p:pic>
      <p:sp>
        <p:nvSpPr>
          <p:cNvPr id="15" name="Pagina iniziale 14">
            <a:hlinkClick r:id="rId5" action="ppaction://hlinksldjump" highlightClick="1"/>
          </p:cNvPr>
          <p:cNvSpPr/>
          <p:nvPr/>
        </p:nvSpPr>
        <p:spPr>
          <a:xfrm>
            <a:off x="11184476" y="6363093"/>
            <a:ext cx="460076" cy="440358"/>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6" name="Ritorno 15">
            <a:hlinkClick r:id="" action="ppaction://hlinkshowjump?jump=lastslideviewed" highlightClick="1"/>
          </p:cNvPr>
          <p:cNvSpPr/>
          <p:nvPr/>
        </p:nvSpPr>
        <p:spPr>
          <a:xfrm>
            <a:off x="11694216" y="6358429"/>
            <a:ext cx="460076" cy="440358"/>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072514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6" name="Google Shape;56;p13"/>
          <p:cNvPicPr preferRelativeResize="0"/>
          <p:nvPr/>
        </p:nvPicPr>
        <p:blipFill>
          <a:blip r:embed="rId3">
            <a:alphaModFix amt="30000"/>
          </a:blip>
          <a:stretch>
            <a:fillRect/>
          </a:stretch>
        </p:blipFill>
        <p:spPr>
          <a:xfrm>
            <a:off x="7579243" y="4844901"/>
            <a:ext cx="6476468" cy="2013100"/>
          </a:xfrm>
          <a:prstGeom prst="rect">
            <a:avLst/>
          </a:prstGeom>
          <a:noFill/>
          <a:ln>
            <a:noFill/>
          </a:ln>
        </p:spPr>
      </p:pic>
      <p:sp>
        <p:nvSpPr>
          <p:cNvPr id="57" name="Google Shape;57;p13"/>
          <p:cNvSpPr txBox="1"/>
          <p:nvPr/>
        </p:nvSpPr>
        <p:spPr>
          <a:xfrm>
            <a:off x="215288" y="2924681"/>
            <a:ext cx="11761424" cy="3006855"/>
          </a:xfrm>
          <a:prstGeom prst="rect">
            <a:avLst/>
          </a:prstGeom>
          <a:noFill/>
          <a:ln>
            <a:noFill/>
          </a:ln>
        </p:spPr>
        <p:txBody>
          <a:bodyPr spcFirstLastPara="1" wrap="square" lIns="121900" tIns="121900" rIns="121900" bIns="121900" anchor="t" anchorCtr="0">
            <a:noAutofit/>
          </a:bodyPr>
          <a:lstStyle/>
          <a:p>
            <a:pPr lvl="0" algn="just"/>
            <a:r>
              <a:rPr lang="en-GB" sz="4000" b="1" dirty="0">
                <a:solidFill>
                  <a:srgbClr val="E6C450"/>
                </a:solidFill>
              </a:rPr>
              <a:t>INTRODUCTION</a:t>
            </a:r>
            <a:endParaRPr lang="en-GB" sz="4000" b="1" dirty="0">
              <a:solidFill>
                <a:srgbClr val="000000"/>
              </a:solidFill>
              <a:cs typeface="Calibri" panose="020F0502020204030204"/>
            </a:endParaRPr>
          </a:p>
          <a:p>
            <a:pPr algn="just"/>
            <a:endParaRPr lang="en-GB" sz="3200" b="1" dirty="0">
              <a:solidFill>
                <a:srgbClr val="E6C450"/>
              </a:solidFill>
              <a:cs typeface="Calibri"/>
            </a:endParaRPr>
          </a:p>
          <a:p>
            <a:pPr algn="just"/>
            <a:endParaRPr lang="en-GB" sz="3200" b="1" dirty="0">
              <a:solidFill>
                <a:srgbClr val="E6C450"/>
              </a:solidFill>
              <a:cs typeface="Calibri"/>
            </a:endParaRPr>
          </a:p>
        </p:txBody>
      </p:sp>
      <p:pic>
        <p:nvPicPr>
          <p:cNvPr id="2" name="graphics3">
            <a:extLst>
              <a:ext uri="{FF2B5EF4-FFF2-40B4-BE49-F238E27FC236}">
                <a16:creationId xmlns:a16="http://schemas.microsoft.com/office/drawing/2014/main" id="{02928CC4-8C25-B32D-DFD8-C5801F24E7AC}"/>
              </a:ext>
            </a:extLst>
          </p:cNvPr>
          <p:cNvPicPr/>
          <p:nvPr/>
        </p:nvPicPr>
        <p:blipFill>
          <a:blip r:embed="rId4">
            <a:lum/>
            <a:alphaModFix/>
          </a:blip>
          <a:srcRect/>
          <a:stretch>
            <a:fillRect/>
          </a:stretch>
        </p:blipFill>
        <p:spPr>
          <a:xfrm>
            <a:off x="96693" y="655782"/>
            <a:ext cx="2092325" cy="765711"/>
          </a:xfrm>
          <a:prstGeom prst="rect">
            <a:avLst/>
          </a:prstGeom>
          <a:ln>
            <a:noFill/>
            <a:prstDash/>
          </a:ln>
        </p:spPr>
      </p:pic>
    </p:spTree>
    <p:extLst>
      <p:ext uri="{BB962C8B-B14F-4D97-AF65-F5344CB8AC3E}">
        <p14:creationId xmlns:p14="http://schemas.microsoft.com/office/powerpoint/2010/main" val="11667509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719444016"/>
              </p:ext>
            </p:extLst>
          </p:nvPr>
        </p:nvGraphicFramePr>
        <p:xfrm>
          <a:off x="178674" y="620111"/>
          <a:ext cx="11855672" cy="5767494"/>
        </p:xfrm>
        <a:graphic>
          <a:graphicData uri="http://schemas.openxmlformats.org/drawingml/2006/table">
            <a:tbl>
              <a:tblPr firstRow="1" bandRow="1">
                <a:tableStyleId>{00A15C55-8517-42AA-B614-E9B94910E393}</a:tableStyleId>
              </a:tblPr>
              <a:tblGrid>
                <a:gridCol w="5927836">
                  <a:extLst>
                    <a:ext uri="{9D8B030D-6E8A-4147-A177-3AD203B41FA5}">
                      <a16:colId xmlns:a16="http://schemas.microsoft.com/office/drawing/2014/main" val="1911459163"/>
                    </a:ext>
                  </a:extLst>
                </a:gridCol>
                <a:gridCol w="5927836">
                  <a:extLst>
                    <a:ext uri="{9D8B030D-6E8A-4147-A177-3AD203B41FA5}">
                      <a16:colId xmlns:a16="http://schemas.microsoft.com/office/drawing/2014/main" val="828310669"/>
                    </a:ext>
                  </a:extLst>
                </a:gridCol>
              </a:tblGrid>
              <a:tr h="33683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CENTRALLY-MANAGED PRIVATE</a:t>
                      </a:r>
                      <a:r>
                        <a:rPr lang="en-US" sz="1600" baseline="0" dirty="0">
                          <a:solidFill>
                            <a:schemeClr val="bg1"/>
                          </a:solidFill>
                        </a:rPr>
                        <a:t> INDEMNITY </a:t>
                      </a:r>
                      <a:r>
                        <a:rPr lang="en-US" sz="1600" dirty="0">
                          <a:solidFill>
                            <a:schemeClr val="bg1"/>
                          </a:solidFill>
                        </a:rPr>
                        <a:t>INSURANCE PROGRAM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1410910">
                <a:tc>
                  <a:txBody>
                    <a:bodyPr/>
                    <a:lstStyle/>
                    <a:p>
                      <a:pPr algn="ctr"/>
                      <a:r>
                        <a:rPr lang="it-IT" sz="1400" b="1" u="sng" dirty="0">
                          <a:solidFill>
                            <a:schemeClr val="tx1"/>
                          </a:solidFill>
                        </a:rPr>
                        <a:t>PROS</a:t>
                      </a:r>
                    </a:p>
                    <a:p>
                      <a:pPr marL="342900" indent="-342900" algn="just">
                        <a:buFont typeface="Wingdings" panose="05000000000000000000" pitchFamily="2" charset="2"/>
                        <a:buChar char="§"/>
                      </a:pPr>
                      <a:r>
                        <a:rPr lang="en-US" sz="1400" b="0" u="none" dirty="0">
                          <a:solidFill>
                            <a:schemeClr val="tx1"/>
                          </a:solidFill>
                        </a:rPr>
                        <a:t>A</a:t>
                      </a:r>
                      <a:r>
                        <a:rPr lang="en-US" sz="1400" b="0" u="none" baseline="0" dirty="0">
                          <a:solidFill>
                            <a:schemeClr val="tx1"/>
                          </a:solidFill>
                        </a:rPr>
                        <a:t> single institution </a:t>
                      </a:r>
                      <a:r>
                        <a:rPr lang="en-US" sz="1400" b="0" u="none" dirty="0">
                          <a:solidFill>
                            <a:schemeClr val="tx1"/>
                          </a:solidFill>
                        </a:rPr>
                        <a:t>negotiates and manages the insurance policies for</a:t>
                      </a:r>
                      <a:r>
                        <a:rPr lang="en-US" sz="1400" b="0" u="none" baseline="0" dirty="0">
                          <a:solidFill>
                            <a:schemeClr val="tx1"/>
                          </a:solidFill>
                        </a:rPr>
                        <a:t> </a:t>
                      </a:r>
                      <a:r>
                        <a:rPr lang="en-US" sz="1400" b="0" u="none" dirty="0">
                          <a:solidFill>
                            <a:schemeClr val="tx1"/>
                          </a:solidFill>
                        </a:rPr>
                        <a:t>a pluralities of entities and assets with homogeneity of terms and conditions</a:t>
                      </a:r>
                    </a:p>
                    <a:p>
                      <a:pPr marL="342900" indent="-342900" algn="just">
                        <a:buFont typeface="Wingdings" panose="05000000000000000000" pitchFamily="2" charset="2"/>
                        <a:buChar char="§"/>
                      </a:pPr>
                      <a:r>
                        <a:rPr lang="en-US" sz="1400" b="0" u="none" dirty="0">
                          <a:solidFill>
                            <a:schemeClr val="tx1"/>
                          </a:solidFill>
                        </a:rPr>
                        <a:t>Premiums</a:t>
                      </a:r>
                      <a:r>
                        <a:rPr lang="en-US" sz="1400" b="0" u="none" baseline="0" dirty="0">
                          <a:solidFill>
                            <a:schemeClr val="tx1"/>
                          </a:solidFill>
                        </a:rPr>
                        <a:t> can be lower and policy terms more extensive </a:t>
                      </a:r>
                      <a:r>
                        <a:rPr lang="en-US" sz="1400" b="0" u="none" dirty="0">
                          <a:solidFill>
                            <a:schemeClr val="tx1"/>
                          </a:solidFill>
                        </a:rPr>
                        <a:t>thanks to risk pooling and stronger negotiation leverage with the insurers </a:t>
                      </a:r>
                      <a:r>
                        <a:rPr lang="en-US" sz="1400" b="0" u="none" baseline="0" dirty="0">
                          <a:solidFill>
                            <a:schemeClr val="tx1"/>
                          </a:solidFill>
                        </a:rPr>
                        <a:t>compared to single negotiation with the insurer</a:t>
                      </a:r>
                      <a:endParaRPr lang="en-US" sz="1400" b="0" u="non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noProof="0" dirty="0">
                          <a:solidFill>
                            <a:schemeClr val="tx1"/>
                          </a:solidFill>
                          <a:latin typeface="+mn-lt"/>
                          <a:ea typeface="+mn-ea"/>
                          <a:cs typeface="+mn-cs"/>
                        </a:rPr>
                        <a:t>Coverage</a:t>
                      </a:r>
                      <a:r>
                        <a:rPr lang="en-US" sz="1400" b="0" u="none" kern="1200" baseline="0" noProof="0" dirty="0">
                          <a:solidFill>
                            <a:schemeClr val="tx1"/>
                          </a:solidFill>
                          <a:latin typeface="+mn-lt"/>
                          <a:ea typeface="+mn-ea"/>
                          <a:cs typeface="+mn-cs"/>
                        </a:rPr>
                        <a:t> conditions can be less tailor-made for the specific entity needs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If the majority of the insured assets are located within the same region having a high risk exposure, insurers may limit the maximum claim pay-out</a:t>
                      </a:r>
                      <a:endParaRPr lang="en-US" sz="1400" b="0" u="none"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271329">
                <a:tc gridSpan="2">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noProof="0" dirty="0">
                          <a:latin typeface="+mn-lt"/>
                        </a:rPr>
                        <a:t>RELEVANT</a:t>
                      </a:r>
                      <a:r>
                        <a:rPr lang="en-US" sz="1400" b="1" baseline="0" noProof="0" dirty="0">
                          <a:latin typeface="+mn-lt"/>
                        </a:rPr>
                        <a:t> EXAMPLES</a:t>
                      </a:r>
                      <a:endParaRPr lang="en-US"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extLst>
                  <a:ext uri="{0D108BD9-81ED-4DB2-BD59-A6C34878D82A}">
                    <a16:rowId xmlns:a16="http://schemas.microsoft.com/office/drawing/2014/main" val="1800406536"/>
                  </a:ext>
                </a:extLst>
              </a:tr>
              <a:tr h="3540898">
                <a:tc gridSpan="2">
                  <a:txBody>
                    <a:bodyPr/>
                    <a:lstStyle/>
                    <a:p>
                      <a:r>
                        <a:rPr lang="en-US" sz="1400" b="1" u="sng" noProof="0" dirty="0"/>
                        <a:t>Examples</a:t>
                      </a:r>
                      <a:r>
                        <a:rPr lang="en-US" sz="1400" b="1" u="sng" baseline="0" noProof="0" dirty="0"/>
                        <a:t> of centrally-managed private indemnity insurance programs for diversified risks and multiple assets:</a:t>
                      </a:r>
                    </a:p>
                    <a:p>
                      <a:endParaRPr lang="en-US" sz="1200" baseline="0" noProof="0" dirty="0"/>
                    </a:p>
                    <a:p>
                      <a:pPr marL="285750" indent="-285750">
                        <a:buFont typeface="Wingdings" panose="05000000000000000000" pitchFamily="2" charset="2"/>
                        <a:buChar char="§"/>
                      </a:pPr>
                      <a:r>
                        <a:rPr lang="en-US" sz="1200" b="1" baseline="0" noProof="0" dirty="0"/>
                        <a:t>Italian Dioceses of Padua (2021) </a:t>
                      </a:r>
                      <a:r>
                        <a:rPr lang="en-US" sz="1200" baseline="0" noProof="0" dirty="0"/>
                        <a:t>underwrote an insurance policy to insure the assets of all the local churches under its management. The policy is a multiple-perils coverage (including fire, weather events, earthquake, flood, burglary and theft). For natural hazards terms see the following table : [For reference </a:t>
                      </a:r>
                      <a:r>
                        <a:rPr lang="en-US" sz="1200" baseline="0" noProof="0" dirty="0">
                          <a:hlinkClick r:id="rId2"/>
                        </a:rPr>
                        <a:t>https://www.diocesipadova.it/servizio-amministrativo/assicurazioni/</a:t>
                      </a:r>
                      <a:r>
                        <a:rPr lang="en-US" sz="1200" baseline="0" noProof="0" dirty="0"/>
                        <a:t> ]</a:t>
                      </a:r>
                    </a:p>
                    <a:p>
                      <a:pPr marL="0" indent="0">
                        <a:buFont typeface="Wingdings" panose="05000000000000000000" pitchFamily="2" charset="2"/>
                        <a:buNone/>
                      </a:pPr>
                      <a:endParaRPr lang="en-US" sz="1200" baseline="0" noProof="0" dirty="0"/>
                    </a:p>
                    <a:p>
                      <a:pPr marL="0" indent="0">
                        <a:buFont typeface="Wingdings" panose="05000000000000000000" pitchFamily="2" charset="2"/>
                        <a:buNone/>
                      </a:pPr>
                      <a:endParaRPr lang="en-US" sz="1200" baseline="0" noProof="0" dirty="0"/>
                    </a:p>
                    <a:p>
                      <a:pPr marL="0" indent="0">
                        <a:buFont typeface="Wingdings" panose="05000000000000000000" pitchFamily="2" charset="2"/>
                        <a:buNone/>
                      </a:pPr>
                      <a:endParaRPr lang="en-US" sz="1200" baseline="0" noProof="0" dirty="0"/>
                    </a:p>
                    <a:p>
                      <a:pPr marL="0" indent="0">
                        <a:buFont typeface="Wingdings" panose="05000000000000000000" pitchFamily="2" charset="2"/>
                        <a:buNone/>
                      </a:pPr>
                      <a:endParaRPr lang="en-US" sz="1200" baseline="0" noProof="0"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200" baseline="0" noProof="0" dirty="0"/>
                    </a:p>
                    <a:p>
                      <a:pPr marL="285750" indent="-285750">
                        <a:buFont typeface="Wingdings" panose="05000000000000000000" pitchFamily="2" charset="2"/>
                        <a:buChar char="§"/>
                      </a:pPr>
                      <a:endParaRPr lang="en-US" sz="1200" b="1" baseline="0" noProof="0" dirty="0"/>
                    </a:p>
                    <a:p>
                      <a:pPr marL="285750" indent="-285750">
                        <a:buFont typeface="Wingdings" panose="05000000000000000000" pitchFamily="2" charset="2"/>
                        <a:buChar char="§"/>
                      </a:pPr>
                      <a:r>
                        <a:rPr lang="en-US" sz="1200" b="1" baseline="0" noProof="0" dirty="0"/>
                        <a:t>Mantua municipality in Italy (2020-2025)</a:t>
                      </a:r>
                      <a:r>
                        <a:rPr lang="en-US" sz="1200" baseline="0" noProof="0" dirty="0"/>
                        <a:t> (UNESCO world heritage center) issued a call for tenders open to all entitled Insurers to insure all the buildings and cultural heritage items under its managements including artworks assets in museums and public libraries. The total sums insured was over EUR 450,000,000.00. According to the publicly available documents, the buildings insurance has an aggregate compensation limit of 25,000,000.00 per event and per annum and includes coverage for earthquake, flooding and subsidence risks with a deductible of EUR 10,000,00. The risk placement was successful and the total cost for all risks insurance was under EUR 800,000.00 (less than 0.2% of the total sums insured).</a:t>
                      </a:r>
                    </a:p>
                    <a:p>
                      <a:pPr marL="457200" lvl="1" indent="0">
                        <a:buFont typeface="Wingdings" panose="05000000000000000000" pitchFamily="2" charset="2"/>
                        <a:buNone/>
                      </a:pPr>
                      <a:r>
                        <a:rPr lang="en-US" sz="1200" baseline="0" noProof="0" dirty="0"/>
                        <a:t>[For reference </a:t>
                      </a:r>
                      <a:r>
                        <a:rPr lang="en-US" sz="1200" baseline="0" noProof="0" dirty="0">
                          <a:hlinkClick r:id="rId3"/>
                        </a:rPr>
                        <a:t>https://www.comune.mantova.it/index.php/area-documentale/category/1576-procedura-aperta-multilotto-per-affidamento-dei-serviz-assicurativi-del-comune-di-mantova-dalle-ore-245-00-del-31-12-2020-alle-ore-24-00-del-31-12-2025</a:t>
                      </a:r>
                      <a:r>
                        <a:rPr lang="en-US" sz="1200" baseline="0" noProof="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graphicFrame>
        <p:nvGraphicFramePr>
          <p:cNvPr id="2" name="Tabella 1"/>
          <p:cNvGraphicFramePr>
            <a:graphicFrameLocks noGrp="1"/>
          </p:cNvGraphicFramePr>
          <p:nvPr>
            <p:extLst>
              <p:ext uri="{D42A27DB-BD31-4B8C-83A1-F6EECF244321}">
                <p14:modId xmlns:p14="http://schemas.microsoft.com/office/powerpoint/2010/main" val="314510750"/>
              </p:ext>
            </p:extLst>
          </p:nvPr>
        </p:nvGraphicFramePr>
        <p:xfrm>
          <a:off x="557666" y="3940854"/>
          <a:ext cx="11309703" cy="822960"/>
        </p:xfrm>
        <a:graphic>
          <a:graphicData uri="http://schemas.openxmlformats.org/drawingml/2006/table">
            <a:tbl>
              <a:tblPr firstRow="1" bandRow="1">
                <a:tableStyleId>{5C22544A-7EE6-4342-B048-85BDC9FD1C3A}</a:tableStyleId>
              </a:tblPr>
              <a:tblGrid>
                <a:gridCol w="3458230">
                  <a:extLst>
                    <a:ext uri="{9D8B030D-6E8A-4147-A177-3AD203B41FA5}">
                      <a16:colId xmlns:a16="http://schemas.microsoft.com/office/drawing/2014/main" val="292541544"/>
                    </a:ext>
                  </a:extLst>
                </a:gridCol>
                <a:gridCol w="2333469">
                  <a:extLst>
                    <a:ext uri="{9D8B030D-6E8A-4147-A177-3AD203B41FA5}">
                      <a16:colId xmlns:a16="http://schemas.microsoft.com/office/drawing/2014/main" val="3929924907"/>
                    </a:ext>
                  </a:extLst>
                </a:gridCol>
                <a:gridCol w="2498553">
                  <a:extLst>
                    <a:ext uri="{9D8B030D-6E8A-4147-A177-3AD203B41FA5}">
                      <a16:colId xmlns:a16="http://schemas.microsoft.com/office/drawing/2014/main" val="859088551"/>
                    </a:ext>
                  </a:extLst>
                </a:gridCol>
                <a:gridCol w="3019451">
                  <a:extLst>
                    <a:ext uri="{9D8B030D-6E8A-4147-A177-3AD203B41FA5}">
                      <a16:colId xmlns:a16="http://schemas.microsoft.com/office/drawing/2014/main" val="1187610576"/>
                    </a:ext>
                  </a:extLst>
                </a:gridCol>
              </a:tblGrid>
              <a:tr h="169989">
                <a:tc>
                  <a:txBody>
                    <a:bodyPr/>
                    <a:lstStyle/>
                    <a:p>
                      <a:r>
                        <a:rPr lang="en-US" sz="1200" b="1" dirty="0">
                          <a:solidFill>
                            <a:schemeClr val="tx1"/>
                          </a:solidFill>
                        </a:rPr>
                        <a:t>Risk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lang="en-US" sz="1200" dirty="0">
                          <a:solidFill>
                            <a:schemeClr val="tx1"/>
                          </a:solidFill>
                        </a:rPr>
                        <a:t>Earthquake and Flooding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Subsidence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Damage</a:t>
                      </a:r>
                      <a:r>
                        <a:rPr lang="en-US" sz="1200" baseline="0" dirty="0">
                          <a:solidFill>
                            <a:schemeClr val="tx1"/>
                          </a:solidFill>
                        </a:rPr>
                        <a:t> to historical-artistic assets</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11930055"/>
                  </a:ext>
                </a:extLst>
              </a:tr>
              <a:tr h="169989">
                <a:tc>
                  <a:txBody>
                    <a:bodyPr/>
                    <a:lstStyle/>
                    <a:p>
                      <a:r>
                        <a:rPr lang="en-US" sz="1200" b="1" dirty="0">
                          <a:solidFill>
                            <a:schemeClr val="tx1"/>
                          </a:solidFill>
                        </a:rPr>
                        <a:t>Compensation</a:t>
                      </a:r>
                      <a:r>
                        <a:rPr lang="en-US" sz="1200" b="1" baseline="0" dirty="0">
                          <a:solidFill>
                            <a:schemeClr val="tx1"/>
                          </a:solidFill>
                        </a:rPr>
                        <a:t> limit </a:t>
                      </a:r>
                      <a:r>
                        <a:rPr lang="en-US" sz="1100" b="0" i="1" baseline="0" dirty="0">
                          <a:solidFill>
                            <a:schemeClr val="tx1"/>
                          </a:solidFill>
                        </a:rPr>
                        <a:t>(per annum/single church)</a:t>
                      </a:r>
                      <a:endParaRPr lang="en-US" sz="1100" b="0" i="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lang="en-US" sz="1200" dirty="0">
                          <a:solidFill>
                            <a:schemeClr val="tx1"/>
                          </a:solidFill>
                        </a:rPr>
                        <a:t>EUR</a:t>
                      </a:r>
                      <a:r>
                        <a:rPr lang="en-US" sz="1200" baseline="0" dirty="0">
                          <a:solidFill>
                            <a:schemeClr val="tx1"/>
                          </a:solidFill>
                        </a:rPr>
                        <a:t> 1,000,000.00</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EUR</a:t>
                      </a:r>
                      <a:r>
                        <a:rPr lang="en-US" sz="1200" baseline="0" dirty="0">
                          <a:solidFill>
                            <a:schemeClr val="tx1"/>
                          </a:solidFill>
                        </a:rPr>
                        <a:t> 200,000.00</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200" dirty="0">
                          <a:solidFill>
                            <a:schemeClr val="tx1"/>
                          </a:solidFill>
                        </a:rPr>
                        <a:t>EUR 20,000.00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39544552"/>
                  </a:ext>
                </a:extLst>
              </a:tr>
              <a:tr h="247196">
                <a:tc>
                  <a:txBody>
                    <a:bodyPr/>
                    <a:lstStyle/>
                    <a:p>
                      <a:r>
                        <a:rPr lang="en-US" sz="1200" b="1" dirty="0">
                          <a:solidFill>
                            <a:schemeClr val="tx1"/>
                          </a:solidFill>
                        </a:rPr>
                        <a:t>Deductible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r>
                        <a:rPr lang="en-US" sz="1200" dirty="0">
                          <a:solidFill>
                            <a:schemeClr val="tx1"/>
                          </a:solidFill>
                        </a:rPr>
                        <a:t>10% minimum EUR</a:t>
                      </a:r>
                      <a:r>
                        <a:rPr lang="en-US" sz="1200" baseline="0" dirty="0">
                          <a:solidFill>
                            <a:schemeClr val="tx1"/>
                          </a:solidFill>
                        </a:rPr>
                        <a:t> 10,000.00</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10% minimum EUR</a:t>
                      </a:r>
                      <a:r>
                        <a:rPr lang="en-US" sz="1200" baseline="0" dirty="0">
                          <a:solidFill>
                            <a:schemeClr val="tx1"/>
                          </a:solidFill>
                        </a:rPr>
                        <a:t> 10,000.00</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10% minimum EUR</a:t>
                      </a:r>
                      <a:r>
                        <a:rPr lang="en-US" sz="1200" baseline="0" dirty="0">
                          <a:solidFill>
                            <a:schemeClr val="tx1"/>
                          </a:solidFill>
                        </a:rPr>
                        <a:t> 1,000.00</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1291069"/>
                  </a:ext>
                </a:extLst>
              </a:tr>
            </a:tbl>
          </a:graphicData>
        </a:graphic>
      </p:graphicFrame>
      <p:sp>
        <p:nvSpPr>
          <p:cNvPr id="5" name="Pagina iniziale 4">
            <a:hlinkClick r:id="rId4" action="ppaction://hlinksldjump" highlightClick="1"/>
          </p:cNvPr>
          <p:cNvSpPr/>
          <p:nvPr/>
        </p:nvSpPr>
        <p:spPr>
          <a:xfrm>
            <a:off x="11166317" y="6297107"/>
            <a:ext cx="460076" cy="510668"/>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itorno 5">
            <a:hlinkClick r:id="" action="ppaction://hlinkshowjump?jump=lastslideviewed" highlightClick="1"/>
          </p:cNvPr>
          <p:cNvSpPr/>
          <p:nvPr/>
        </p:nvSpPr>
        <p:spPr>
          <a:xfrm>
            <a:off x="11675362" y="6288119"/>
            <a:ext cx="460076" cy="510668"/>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94894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1888620737"/>
              </p:ext>
            </p:extLst>
          </p:nvPr>
        </p:nvGraphicFramePr>
        <p:xfrm>
          <a:off x="139460" y="593004"/>
          <a:ext cx="11913080" cy="5818926"/>
        </p:xfrm>
        <a:graphic>
          <a:graphicData uri="http://schemas.openxmlformats.org/drawingml/2006/table">
            <a:tbl>
              <a:tblPr firstRow="1" bandRow="1">
                <a:tableStyleId>{00A15C55-8517-42AA-B614-E9B94910E393}</a:tableStyleId>
              </a:tblPr>
              <a:tblGrid>
                <a:gridCol w="5956540">
                  <a:extLst>
                    <a:ext uri="{9D8B030D-6E8A-4147-A177-3AD203B41FA5}">
                      <a16:colId xmlns:a16="http://schemas.microsoft.com/office/drawing/2014/main" val="1911459163"/>
                    </a:ext>
                  </a:extLst>
                </a:gridCol>
                <a:gridCol w="5956540">
                  <a:extLst>
                    <a:ext uri="{9D8B030D-6E8A-4147-A177-3AD203B41FA5}">
                      <a16:colId xmlns:a16="http://schemas.microsoft.com/office/drawing/2014/main" val="828310669"/>
                    </a:ext>
                  </a:extLst>
                </a:gridCol>
              </a:tblGrid>
              <a:tr h="35586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INSURANCE POOL THROUGH A GOVERNMENT-PRIVATE SECTOR PARTNERSHIP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1766107">
                <a:tc>
                  <a:txBody>
                    <a:bodyPr/>
                    <a:lstStyle/>
                    <a:p>
                      <a:pPr algn="ctr"/>
                      <a:r>
                        <a:rPr lang="it-IT" sz="1400" b="1" u="sng" dirty="0">
                          <a:solidFill>
                            <a:schemeClr val="tx1"/>
                          </a:solidFill>
                        </a:rPr>
                        <a:t>PROS</a:t>
                      </a:r>
                    </a:p>
                    <a:p>
                      <a:pPr marL="342900" indent="-342900" algn="just">
                        <a:buFont typeface="Wingdings" panose="05000000000000000000" pitchFamily="2" charset="2"/>
                        <a:buChar char="§"/>
                      </a:pPr>
                      <a:r>
                        <a:rPr lang="en-US" sz="1400" b="0" u="none" baseline="0" dirty="0">
                          <a:solidFill>
                            <a:schemeClr val="tx1"/>
                          </a:solidFill>
                        </a:rPr>
                        <a:t>Insurance pools created and operating for public purpose can improve the affordability of natural hazards insurance</a:t>
                      </a:r>
                    </a:p>
                    <a:p>
                      <a:pPr marL="342900" indent="-342900" algn="just">
                        <a:buFont typeface="Wingdings" panose="05000000000000000000" pitchFamily="2" charset="2"/>
                        <a:buChar char="§"/>
                      </a:pPr>
                      <a:r>
                        <a:rPr lang="en-US" sz="1400" b="0" u="none" baseline="0" dirty="0">
                          <a:solidFill>
                            <a:schemeClr val="tx1"/>
                          </a:solidFill>
                        </a:rPr>
                        <a:t>Insurance pools can achieve the critical size of underwritten risks enabling them to access reinsurance and capital markets</a:t>
                      </a:r>
                    </a:p>
                    <a:p>
                      <a:pPr marL="342900" indent="-342900" algn="just">
                        <a:buFont typeface="Wingdings" panose="05000000000000000000" pitchFamily="2" charset="2"/>
                        <a:buChar char="§"/>
                      </a:pPr>
                      <a:r>
                        <a:rPr lang="en-US" sz="1400" b="0" u="none" baseline="0" dirty="0">
                          <a:solidFill>
                            <a:schemeClr val="tx1"/>
                          </a:solidFill>
                        </a:rPr>
                        <a:t>Insurance pools can put in place insurance discount mechanisms that incentivize the adoption of risk mitigation measures by the inured</a:t>
                      </a:r>
                      <a:endParaRPr lang="en-US" sz="1400" b="0" u="none"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noProof="0" dirty="0">
                          <a:solidFill>
                            <a:schemeClr val="tx1"/>
                          </a:solidFill>
                          <a:latin typeface="+mn-lt"/>
                          <a:ea typeface="+mn-ea"/>
                          <a:cs typeface="+mn-cs"/>
                        </a:rPr>
                        <a:t>Affordable</a:t>
                      </a:r>
                      <a:r>
                        <a:rPr lang="en-US" sz="1400" b="0" u="none" kern="1200" baseline="0" noProof="0" dirty="0">
                          <a:solidFill>
                            <a:schemeClr val="tx1"/>
                          </a:solidFill>
                          <a:latin typeface="+mn-lt"/>
                          <a:ea typeface="+mn-ea"/>
                          <a:cs typeface="+mn-cs"/>
                        </a:rPr>
                        <a:t> rates may be achieved through non risk-based premiums which does not incentivize the adoption of risk mitigation measures by the inured</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Financial soundness and sustainability of insurance publicly-managed insurance pools may be guaranteed by government (i.e. tax-payers) backup</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400" b="0" u="none" kern="1200" noProof="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294351">
                <a:tc gridSpan="2">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noProof="0" dirty="0">
                          <a:latin typeface="+mn-lt"/>
                        </a:rPr>
                        <a:t>RELEVANT</a:t>
                      </a:r>
                      <a:r>
                        <a:rPr lang="en-US" sz="1400" b="1" baseline="0" noProof="0" dirty="0">
                          <a:latin typeface="+mn-lt"/>
                        </a:rPr>
                        <a:t> EXAMPLES</a:t>
                      </a:r>
                      <a:endParaRPr lang="en-US"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extLst>
                  <a:ext uri="{0D108BD9-81ED-4DB2-BD59-A6C34878D82A}">
                    <a16:rowId xmlns:a16="http://schemas.microsoft.com/office/drawing/2014/main" val="1800406536"/>
                  </a:ext>
                </a:extLst>
              </a:tr>
              <a:tr h="3359938">
                <a:tc gridSpan="2">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sz="1400" b="1" baseline="0" noProof="0"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1" baseline="0" noProof="0" dirty="0"/>
                        <a:t>The United Kingdom - Flood Re : </a:t>
                      </a:r>
                      <a:r>
                        <a:rPr lang="en-US" sz="1400" b="0" baseline="0" noProof="0" dirty="0"/>
                        <a:t>a not-for-profit flood reinsurance scheme managed by the private insurance industry and initially sponsored by the government. Flood Re provides cover for households at the highest risk of flooding which are offered with insurance by private insurers at unaffordable rates. The fund is subsidized by a levy on all other “normally-priced” insurance policies underwritten in the country by households. Flood Re reinsures itself through global reinsurance market but the British government is liable in case of extreme flooding events (above a 1 in 200-year annual loos). Flood Re is expected to run for 25 years until 2039, at which point the free market for flood risk insurance would be completely restored.</a:t>
                      </a:r>
                      <a:r>
                        <a:rPr lang="en-US" sz="1400" baseline="0" noProof="0" dirty="0"/>
                        <a:t> [For reference </a:t>
                      </a:r>
                      <a:r>
                        <a:rPr lang="en-US" sz="1400" baseline="0" noProof="0" dirty="0">
                          <a:hlinkClick r:id="rId2"/>
                        </a:rPr>
                        <a:t>https://www.floodre.co.uk/</a:t>
                      </a:r>
                      <a:r>
                        <a:rPr lang="en-US" sz="1400" baseline="0" noProof="0" dirty="0"/>
                        <a:t>]</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aseline="0" noProof="0" dirty="0"/>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1" baseline="0" noProof="0" dirty="0"/>
                        <a:t>The United States of America – California Earthquake Authority (CEA) : </a:t>
                      </a:r>
                      <a:r>
                        <a:rPr lang="en-US" sz="1400" b="0" baseline="0" noProof="0" dirty="0"/>
                        <a:t>a not-for-profit, publicly-managed but largely privately-funded pool established in 1996 after private insurers stop underwriting earthquake risk in the region due to the severe losses caused by the 1994 Northridge earthquake. CEA provides complementary earthquake coverage to households who buy residential property insurance policies from one of the private insurers participating in the pool offering discounts up to 25% when people take measures to strengthen their old house and make it more resistant to earthquakes. The pool reinsures itself through both the global reinsurance market and the capital market. No backup is provided by the Californian or U.S. government. </a:t>
                      </a:r>
                      <a:r>
                        <a:rPr lang="en-US" sz="1400" baseline="0" noProof="0" dirty="0"/>
                        <a:t>[For reference </a:t>
                      </a:r>
                      <a:r>
                        <a:rPr lang="en-US" sz="1400" baseline="0" noProof="0" dirty="0">
                          <a:hlinkClick r:id="rId3"/>
                        </a:rPr>
                        <a:t>https://www.earthquakeauthority.com/</a:t>
                      </a:r>
                      <a:r>
                        <a:rPr lang="en-US" sz="1400" baseline="0" noProof="0" dirty="0"/>
                        <a:t>]</a:t>
                      </a:r>
                      <a:endParaRPr lang="en-US" sz="1400" b="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sp>
        <p:nvSpPr>
          <p:cNvPr id="3" name="Pagina iniziale 2">
            <a:hlinkClick r:id="rId4" action="ppaction://hlinksldjump" highlightClick="1"/>
          </p:cNvPr>
          <p:cNvSpPr/>
          <p:nvPr/>
        </p:nvSpPr>
        <p:spPr>
          <a:xfrm>
            <a:off x="11090901" y="6344240"/>
            <a:ext cx="460076" cy="452740"/>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itorno 4">
            <a:hlinkClick r:id="" action="ppaction://hlinkshowjump?jump=lastslideviewed" highlightClick="1"/>
          </p:cNvPr>
          <p:cNvSpPr/>
          <p:nvPr/>
        </p:nvSpPr>
        <p:spPr>
          <a:xfrm>
            <a:off x="11644682" y="6344240"/>
            <a:ext cx="460076" cy="452740"/>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57161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3931248888"/>
              </p:ext>
            </p:extLst>
          </p:nvPr>
        </p:nvGraphicFramePr>
        <p:xfrm>
          <a:off x="123446" y="586896"/>
          <a:ext cx="11945108" cy="6240172"/>
        </p:xfrm>
        <a:graphic>
          <a:graphicData uri="http://schemas.openxmlformats.org/drawingml/2006/table">
            <a:tbl>
              <a:tblPr firstRow="1" bandRow="1">
                <a:tableStyleId>{00A15C55-8517-42AA-B614-E9B94910E393}</a:tableStyleId>
              </a:tblPr>
              <a:tblGrid>
                <a:gridCol w="5972554">
                  <a:extLst>
                    <a:ext uri="{9D8B030D-6E8A-4147-A177-3AD203B41FA5}">
                      <a16:colId xmlns:a16="http://schemas.microsoft.com/office/drawing/2014/main" val="1911459163"/>
                    </a:ext>
                  </a:extLst>
                </a:gridCol>
                <a:gridCol w="5972554">
                  <a:extLst>
                    <a:ext uri="{9D8B030D-6E8A-4147-A177-3AD203B41FA5}">
                      <a16:colId xmlns:a16="http://schemas.microsoft.com/office/drawing/2014/main" val="828310669"/>
                    </a:ext>
                  </a:extLst>
                </a:gridCol>
              </a:tblGrid>
              <a:tr h="382957">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GOVERNMENTAL</a:t>
                      </a:r>
                      <a:r>
                        <a:rPr lang="en-US" sz="1600" baseline="0" dirty="0">
                          <a:solidFill>
                            <a:schemeClr val="bg1"/>
                          </a:solidFill>
                        </a:rPr>
                        <a:t> INSURANCE POOL</a:t>
                      </a:r>
                      <a:endParaRPr lang="en-US" sz="16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1916651">
                <a:tc>
                  <a:txBody>
                    <a:bodyPr/>
                    <a:lstStyle/>
                    <a:p>
                      <a:pPr algn="ctr"/>
                      <a:r>
                        <a:rPr lang="it-IT" sz="1400" b="1" u="sng" dirty="0">
                          <a:solidFill>
                            <a:schemeClr val="tx1"/>
                          </a:solidFill>
                        </a:rPr>
                        <a:t>PROS</a:t>
                      </a:r>
                    </a:p>
                    <a:p>
                      <a:pPr marL="342900" indent="-342900" algn="just">
                        <a:buFont typeface="Wingdings" panose="05000000000000000000" pitchFamily="2" charset="2"/>
                        <a:buChar char="§"/>
                      </a:pPr>
                      <a:r>
                        <a:rPr lang="en-US" sz="1400" b="0" u="none" baseline="0" dirty="0">
                          <a:solidFill>
                            <a:schemeClr val="tx1"/>
                          </a:solidFill>
                        </a:rPr>
                        <a:t>Governmental insurance pools created and operating for public purpose can improve the affordability of natural hazards insurance</a:t>
                      </a:r>
                    </a:p>
                    <a:p>
                      <a:pPr marL="342900" indent="-342900" algn="just">
                        <a:buFont typeface="Wingdings" panose="05000000000000000000" pitchFamily="2" charset="2"/>
                        <a:buChar char="§"/>
                      </a:pPr>
                      <a:r>
                        <a:rPr lang="en-US" sz="1400" b="0" u="none" baseline="0" dirty="0">
                          <a:solidFill>
                            <a:schemeClr val="tx1"/>
                          </a:solidFill>
                        </a:rPr>
                        <a:t>Governmental insurance pools underwriting risks can achieve the critical size of underwritten risks enabling them to access reinsurance and capital markets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noProof="0" dirty="0">
                          <a:solidFill>
                            <a:schemeClr val="tx1"/>
                          </a:solidFill>
                          <a:latin typeface="+mn-lt"/>
                          <a:ea typeface="+mn-ea"/>
                          <a:cs typeface="+mn-cs"/>
                        </a:rPr>
                        <a:t>Affordable</a:t>
                      </a:r>
                      <a:r>
                        <a:rPr lang="en-US" sz="1400" b="0" u="none" kern="1200" baseline="0" noProof="0" dirty="0">
                          <a:solidFill>
                            <a:schemeClr val="tx1"/>
                          </a:solidFill>
                          <a:latin typeface="+mn-lt"/>
                          <a:ea typeface="+mn-ea"/>
                          <a:cs typeface="+mn-cs"/>
                        </a:rPr>
                        <a:t> rates may be achieved through non risk-based premiums which does not incentivize the adoption of risk mitigation measures by the inured</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The presence of a governmental insurance pool may hinder the development of a private insurance market</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Financial soundness and sustainability of governmental insurance pools may be guaranteed by government (i.e. tax-payers) backup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324856">
                <a:tc gridSpan="2">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noProof="0" dirty="0">
                          <a:latin typeface="+mn-lt"/>
                        </a:rPr>
                        <a:t>RELEVANT</a:t>
                      </a:r>
                      <a:r>
                        <a:rPr lang="en-US" sz="1400" b="1" baseline="0" noProof="0" dirty="0">
                          <a:latin typeface="+mn-lt"/>
                        </a:rPr>
                        <a:t> EXAMPLES</a:t>
                      </a:r>
                      <a:endParaRPr lang="en-US"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extLst>
                  <a:ext uri="{0D108BD9-81ED-4DB2-BD59-A6C34878D82A}">
                    <a16:rowId xmlns:a16="http://schemas.microsoft.com/office/drawing/2014/main" val="1800406536"/>
                  </a:ext>
                </a:extLst>
              </a:tr>
              <a:tr h="3615708">
                <a:tc gridSpan="2">
                  <a: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baseline="0" noProof="0" dirty="0"/>
                        <a:t>The Turkish Catastrophe Insurance Pool (TCIP) : </a:t>
                      </a:r>
                      <a:r>
                        <a:rPr lang="en-US" sz="1400" b="0" baseline="0" noProof="0" dirty="0"/>
                        <a:t>a governmental agency and insurance pool that provides compulsory property earthquake insurance for owners of private dwellings built legally on registered land. Premium rates are actuarially consistent (mainly based on construction type, dwelling surface and seismic zone) but more affordable thanks to risk pooling. The catastrophe risk financing strategy of the TCIP relies on both risk retention and reinsurance. Turkish Government covers losses that would exceed the overall claims paying capacity of the TCIP.</a:t>
                      </a:r>
                      <a:endParaRPr lang="en-GB"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pic>
        <p:nvPicPr>
          <p:cNvPr id="3" name="Immagin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5743954" y="4170533"/>
            <a:ext cx="5415405" cy="2451033"/>
          </a:xfrm>
          <a:prstGeom prst="rect">
            <a:avLst/>
          </a:prstGeom>
        </p:spPr>
      </p:pic>
      <p:sp>
        <p:nvSpPr>
          <p:cNvPr id="2" name="CasellaDiTesto 1"/>
          <p:cNvSpPr txBox="1"/>
          <p:nvPr/>
        </p:nvSpPr>
        <p:spPr>
          <a:xfrm>
            <a:off x="205390" y="4455222"/>
            <a:ext cx="4398479" cy="1600438"/>
          </a:xfrm>
          <a:prstGeom prst="rect">
            <a:avLst/>
          </a:prstGeom>
          <a:noFill/>
        </p:spPr>
        <p:txBody>
          <a:bodyPr wrap="square" rtlCol="0">
            <a:spAutoFit/>
          </a:bodyPr>
          <a:lstStyle/>
          <a:p>
            <a:pPr>
              <a:defRPr/>
            </a:pPr>
            <a:r>
              <a:rPr lang="en-US" sz="1400" b="1" dirty="0"/>
              <a:t>Example of an earthquake insurance through TCIP (for Turkish residential buildings only) </a:t>
            </a:r>
            <a:r>
              <a:rPr lang="en-US" sz="1400" dirty="0"/>
              <a:t>- of</a:t>
            </a:r>
            <a:r>
              <a:rPr lang="en-GB" sz="1400" dirty="0" err="1"/>
              <a:t>ficial</a:t>
            </a:r>
            <a:r>
              <a:rPr lang="en-GB" sz="1400" dirty="0"/>
              <a:t> premium calculator by the Turkish National catastrophe Insurance Pool for a 80 </a:t>
            </a:r>
            <a:r>
              <a:rPr lang="en-GB" sz="1400" dirty="0" err="1"/>
              <a:t>sqm</a:t>
            </a:r>
            <a:r>
              <a:rPr lang="en-GB" sz="1400" dirty="0"/>
              <a:t> apartment in the </a:t>
            </a:r>
            <a:r>
              <a:rPr lang="en-GB" sz="1400" dirty="0" err="1"/>
              <a:t>Sigacik</a:t>
            </a:r>
            <a:r>
              <a:rPr lang="en-GB" sz="1400" dirty="0"/>
              <a:t> region :</a:t>
            </a:r>
          </a:p>
          <a:p>
            <a:pPr>
              <a:defRPr/>
            </a:pPr>
            <a:r>
              <a:rPr lang="en-GB" sz="1400" dirty="0">
                <a:hlinkClick r:id="rId4"/>
              </a:rPr>
              <a:t>https://www.dask.gov.tr/e-services/portal/calculatePremiumEng</a:t>
            </a:r>
            <a:r>
              <a:rPr lang="en-GB" sz="1400" dirty="0"/>
              <a:t> </a:t>
            </a:r>
          </a:p>
        </p:txBody>
      </p:sp>
      <p:sp>
        <p:nvSpPr>
          <p:cNvPr id="5" name="Freccia a destra 4"/>
          <p:cNvSpPr/>
          <p:nvPr/>
        </p:nvSpPr>
        <p:spPr>
          <a:xfrm>
            <a:off x="4732646" y="5059499"/>
            <a:ext cx="651641" cy="336550"/>
          </a:xfrm>
          <a:prstGeom prst="rightArrow">
            <a:avLst/>
          </a:prstGeom>
          <a:solidFill>
            <a:srgbClr val="FF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agina iniziale 5">
            <a:hlinkClick r:id="rId5" action="ppaction://hlinksldjump" highlightClick="1"/>
          </p:cNvPr>
          <p:cNvSpPr/>
          <p:nvPr/>
        </p:nvSpPr>
        <p:spPr>
          <a:xfrm>
            <a:off x="11148402" y="6362371"/>
            <a:ext cx="460076" cy="441570"/>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75679" y="6372521"/>
            <a:ext cx="460076" cy="421270"/>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68306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975984491"/>
              </p:ext>
            </p:extLst>
          </p:nvPr>
        </p:nvGraphicFramePr>
        <p:xfrm>
          <a:off x="159068" y="629687"/>
          <a:ext cx="11873864" cy="5960813"/>
        </p:xfrm>
        <a:graphic>
          <a:graphicData uri="http://schemas.openxmlformats.org/drawingml/2006/table">
            <a:tbl>
              <a:tblPr firstRow="1" bandRow="1">
                <a:tableStyleId>{00A15C55-8517-42AA-B614-E9B94910E393}</a:tableStyleId>
              </a:tblPr>
              <a:tblGrid>
                <a:gridCol w="5936932">
                  <a:extLst>
                    <a:ext uri="{9D8B030D-6E8A-4147-A177-3AD203B41FA5}">
                      <a16:colId xmlns:a16="http://schemas.microsoft.com/office/drawing/2014/main" val="1911459163"/>
                    </a:ext>
                  </a:extLst>
                </a:gridCol>
                <a:gridCol w="5936932">
                  <a:extLst>
                    <a:ext uri="{9D8B030D-6E8A-4147-A177-3AD203B41FA5}">
                      <a16:colId xmlns:a16="http://schemas.microsoft.com/office/drawing/2014/main" val="828310669"/>
                    </a:ext>
                  </a:extLst>
                </a:gridCol>
              </a:tblGrid>
              <a:tr h="364433">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(PRIVATE AND PUBLIC-SPONSORED) CATASTROPHE BONDS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1954755">
                <a:tc>
                  <a:txBody>
                    <a:bodyPr/>
                    <a:lstStyle/>
                    <a:p>
                      <a:pPr algn="ctr"/>
                      <a:r>
                        <a:rPr lang="it-IT" sz="1400" b="1" u="sng" dirty="0">
                          <a:solidFill>
                            <a:schemeClr val="tx1"/>
                          </a:solidFill>
                        </a:rPr>
                        <a:t>PROS</a:t>
                      </a:r>
                    </a:p>
                    <a:p>
                      <a:pPr marL="285750" indent="-285750" algn="just">
                        <a:buFont typeface="Wingdings" panose="05000000000000000000" pitchFamily="2" charset="2"/>
                        <a:buChar char="§"/>
                      </a:pPr>
                      <a:r>
                        <a:rPr lang="it-IT" sz="1400" b="0" u="none" dirty="0" err="1">
                          <a:solidFill>
                            <a:schemeClr val="tx1"/>
                          </a:solidFill>
                        </a:rPr>
                        <a:t>Catastrophe</a:t>
                      </a:r>
                      <a:r>
                        <a:rPr lang="it-IT" sz="1400" b="0" u="none" baseline="0" dirty="0">
                          <a:solidFill>
                            <a:schemeClr val="tx1"/>
                          </a:solidFill>
                        </a:rPr>
                        <a:t> bonds </a:t>
                      </a:r>
                      <a:r>
                        <a:rPr lang="it-IT" sz="1400" b="0" u="none" baseline="0" dirty="0" err="1">
                          <a:solidFill>
                            <a:schemeClr val="tx1"/>
                          </a:solidFill>
                        </a:rPr>
                        <a:t>allow</a:t>
                      </a:r>
                      <a:r>
                        <a:rPr lang="it-IT" sz="1400" b="0" u="none" baseline="0" dirty="0">
                          <a:solidFill>
                            <a:schemeClr val="tx1"/>
                          </a:solidFill>
                        </a:rPr>
                        <a:t> </a:t>
                      </a:r>
                      <a:r>
                        <a:rPr lang="it-IT" sz="1400" b="0" u="none" baseline="0" dirty="0" err="1">
                          <a:solidFill>
                            <a:schemeClr val="tx1"/>
                          </a:solidFill>
                        </a:rPr>
                        <a:t>insurance</a:t>
                      </a:r>
                      <a:r>
                        <a:rPr lang="it-IT" sz="1400" b="0" u="none" baseline="0" dirty="0">
                          <a:solidFill>
                            <a:schemeClr val="tx1"/>
                          </a:solidFill>
                        </a:rPr>
                        <a:t> companies and </a:t>
                      </a:r>
                      <a:r>
                        <a:rPr lang="it-IT" sz="1400" b="0" u="none" baseline="0" dirty="0" err="1">
                          <a:solidFill>
                            <a:schemeClr val="tx1"/>
                          </a:solidFill>
                        </a:rPr>
                        <a:t>other</a:t>
                      </a:r>
                      <a:r>
                        <a:rPr lang="it-IT" sz="1400" b="0" u="none" baseline="0" dirty="0">
                          <a:solidFill>
                            <a:schemeClr val="tx1"/>
                          </a:solidFill>
                        </a:rPr>
                        <a:t> public-</a:t>
                      </a:r>
                      <a:r>
                        <a:rPr lang="it-IT" sz="1400" b="0" u="none" baseline="0" dirty="0" err="1">
                          <a:solidFill>
                            <a:schemeClr val="tx1"/>
                          </a:solidFill>
                        </a:rPr>
                        <a:t>sponsored</a:t>
                      </a:r>
                      <a:r>
                        <a:rPr lang="it-IT" sz="1400" b="0" u="none" baseline="0" dirty="0">
                          <a:solidFill>
                            <a:schemeClr val="tx1"/>
                          </a:solidFill>
                        </a:rPr>
                        <a:t> </a:t>
                      </a:r>
                      <a:r>
                        <a:rPr lang="it-IT" sz="1400" b="0" u="none" baseline="0" dirty="0" err="1">
                          <a:solidFill>
                            <a:schemeClr val="tx1"/>
                          </a:solidFill>
                        </a:rPr>
                        <a:t>insurance</a:t>
                      </a:r>
                      <a:r>
                        <a:rPr lang="it-IT" sz="1400" b="0" u="none" baseline="0" dirty="0">
                          <a:solidFill>
                            <a:schemeClr val="tx1"/>
                          </a:solidFill>
                        </a:rPr>
                        <a:t> </a:t>
                      </a:r>
                      <a:r>
                        <a:rPr lang="it-IT" sz="1400" b="0" u="none" baseline="0" dirty="0" err="1">
                          <a:solidFill>
                            <a:schemeClr val="tx1"/>
                          </a:solidFill>
                        </a:rPr>
                        <a:t>entities</a:t>
                      </a:r>
                      <a:r>
                        <a:rPr lang="it-IT" sz="1400" b="0" u="none" baseline="0" dirty="0">
                          <a:solidFill>
                            <a:schemeClr val="tx1"/>
                          </a:solidFill>
                        </a:rPr>
                        <a:t> to </a:t>
                      </a:r>
                      <a:r>
                        <a:rPr lang="it-IT" sz="1400" b="0" u="none" baseline="0" dirty="0" err="1">
                          <a:solidFill>
                            <a:schemeClr val="tx1"/>
                          </a:solidFill>
                        </a:rPr>
                        <a:t>partially</a:t>
                      </a:r>
                      <a:r>
                        <a:rPr lang="it-IT" sz="1400" b="0" u="none" baseline="0" dirty="0">
                          <a:solidFill>
                            <a:schemeClr val="tx1"/>
                          </a:solidFill>
                        </a:rPr>
                        <a:t> or </a:t>
                      </a:r>
                      <a:r>
                        <a:rPr lang="it-IT" sz="1400" b="0" u="none" baseline="0" dirty="0" err="1">
                          <a:solidFill>
                            <a:schemeClr val="tx1"/>
                          </a:solidFill>
                        </a:rPr>
                        <a:t>fully</a:t>
                      </a:r>
                      <a:r>
                        <a:rPr lang="it-IT" sz="1400" b="0" u="none" baseline="0" dirty="0">
                          <a:solidFill>
                            <a:schemeClr val="tx1"/>
                          </a:solidFill>
                        </a:rPr>
                        <a:t> transfer a </a:t>
                      </a:r>
                      <a:r>
                        <a:rPr lang="it-IT" sz="1400" b="0" u="none" baseline="0" dirty="0" err="1">
                          <a:solidFill>
                            <a:schemeClr val="tx1"/>
                          </a:solidFill>
                        </a:rPr>
                        <a:t>risk</a:t>
                      </a:r>
                      <a:r>
                        <a:rPr lang="it-IT" sz="1400" b="0" u="none" baseline="0" dirty="0">
                          <a:solidFill>
                            <a:schemeClr val="tx1"/>
                          </a:solidFill>
                        </a:rPr>
                        <a:t> </a:t>
                      </a:r>
                      <a:r>
                        <a:rPr lang="it-IT" sz="1400" b="0" u="none" baseline="0" dirty="0" err="1">
                          <a:solidFill>
                            <a:schemeClr val="tx1"/>
                          </a:solidFill>
                        </a:rPr>
                        <a:t>they</a:t>
                      </a:r>
                      <a:r>
                        <a:rPr lang="it-IT" sz="1400" b="0" u="none" baseline="0" dirty="0">
                          <a:solidFill>
                            <a:schemeClr val="tx1"/>
                          </a:solidFill>
                        </a:rPr>
                        <a:t> </a:t>
                      </a:r>
                      <a:r>
                        <a:rPr lang="it-IT" sz="1400" b="0" u="none" baseline="0" dirty="0" err="1">
                          <a:solidFill>
                            <a:schemeClr val="tx1"/>
                          </a:solidFill>
                        </a:rPr>
                        <a:t>underwrote</a:t>
                      </a:r>
                      <a:r>
                        <a:rPr lang="it-IT" sz="1400" b="0" u="none" baseline="0" dirty="0">
                          <a:solidFill>
                            <a:schemeClr val="tx1"/>
                          </a:solidFill>
                        </a:rPr>
                        <a:t> to the capital </a:t>
                      </a:r>
                      <a:r>
                        <a:rPr lang="it-IT" sz="1400" b="0" u="none" baseline="0" dirty="0" err="1">
                          <a:solidFill>
                            <a:schemeClr val="tx1"/>
                          </a:solidFill>
                        </a:rPr>
                        <a:t>markets</a:t>
                      </a:r>
                      <a:r>
                        <a:rPr lang="it-IT" sz="1400" b="0" u="none" baseline="0" dirty="0">
                          <a:solidFill>
                            <a:schemeClr val="tx1"/>
                          </a:solidFill>
                        </a:rPr>
                        <a:t> </a:t>
                      </a:r>
                      <a:r>
                        <a:rPr lang="it-IT" sz="1400" b="0" u="none" baseline="0" dirty="0" err="1">
                          <a:solidFill>
                            <a:schemeClr val="tx1"/>
                          </a:solidFill>
                        </a:rPr>
                        <a:t>thus</a:t>
                      </a:r>
                      <a:r>
                        <a:rPr lang="it-IT" sz="1400" b="0" u="none" baseline="0" dirty="0">
                          <a:solidFill>
                            <a:schemeClr val="tx1"/>
                          </a:solidFill>
                        </a:rPr>
                        <a:t> </a:t>
                      </a:r>
                      <a:r>
                        <a:rPr lang="it-IT" sz="1400" b="0" u="none" baseline="0" dirty="0" err="1">
                          <a:solidFill>
                            <a:schemeClr val="tx1"/>
                          </a:solidFill>
                        </a:rPr>
                        <a:t>enhancing</a:t>
                      </a:r>
                      <a:r>
                        <a:rPr lang="it-IT" sz="1400" b="0" u="none" baseline="0" dirty="0">
                          <a:solidFill>
                            <a:schemeClr val="tx1"/>
                          </a:solidFill>
                        </a:rPr>
                        <a:t> </a:t>
                      </a:r>
                      <a:r>
                        <a:rPr lang="it-IT" sz="1400" b="0" u="none" baseline="0" dirty="0" err="1">
                          <a:solidFill>
                            <a:schemeClr val="tx1"/>
                          </a:solidFill>
                        </a:rPr>
                        <a:t>their</a:t>
                      </a:r>
                      <a:r>
                        <a:rPr lang="it-IT" sz="1400" b="0" u="none" baseline="0" dirty="0">
                          <a:solidFill>
                            <a:schemeClr val="tx1"/>
                          </a:solidFill>
                        </a:rPr>
                        <a:t> </a:t>
                      </a:r>
                      <a:r>
                        <a:rPr lang="it-IT" sz="1400" b="0" u="none" baseline="0" dirty="0" err="1">
                          <a:solidFill>
                            <a:schemeClr val="tx1"/>
                          </a:solidFill>
                        </a:rPr>
                        <a:t>capacity</a:t>
                      </a:r>
                      <a:r>
                        <a:rPr lang="it-IT" sz="1400" b="0" u="none" baseline="0" dirty="0">
                          <a:solidFill>
                            <a:schemeClr val="tx1"/>
                          </a:solidFill>
                        </a:rPr>
                        <a:t> to </a:t>
                      </a:r>
                      <a:r>
                        <a:rPr lang="it-IT" sz="1400" b="0" u="none" baseline="0" dirty="0" err="1">
                          <a:solidFill>
                            <a:schemeClr val="tx1"/>
                          </a:solidFill>
                        </a:rPr>
                        <a:t>underwrite</a:t>
                      </a:r>
                      <a:r>
                        <a:rPr lang="it-IT" sz="1400" b="0" u="none" baseline="0" dirty="0">
                          <a:solidFill>
                            <a:schemeClr val="tx1"/>
                          </a:solidFill>
                        </a:rPr>
                        <a:t> new </a:t>
                      </a:r>
                      <a:r>
                        <a:rPr lang="it-IT" sz="1400" b="0" u="none" baseline="0" dirty="0" err="1">
                          <a:solidFill>
                            <a:schemeClr val="tx1"/>
                          </a:solidFill>
                        </a:rPr>
                        <a:t>risks</a:t>
                      </a:r>
                      <a:endParaRPr lang="it-IT" sz="1400" b="0" u="none" baseline="0" dirty="0">
                        <a:solidFill>
                          <a:schemeClr val="tx1"/>
                        </a:solidFill>
                      </a:endParaRPr>
                    </a:p>
                    <a:p>
                      <a:pPr marL="285750" indent="-285750" algn="just">
                        <a:buFont typeface="Wingdings" panose="05000000000000000000" pitchFamily="2" charset="2"/>
                        <a:buChar char="§"/>
                      </a:pPr>
                      <a:r>
                        <a:rPr lang="it-IT" sz="1400" b="0" u="none" dirty="0" err="1">
                          <a:solidFill>
                            <a:schemeClr val="tx1"/>
                          </a:solidFill>
                        </a:rPr>
                        <a:t>Catastrophe</a:t>
                      </a:r>
                      <a:r>
                        <a:rPr lang="it-IT" sz="1400" b="0" u="none" dirty="0">
                          <a:solidFill>
                            <a:schemeClr val="tx1"/>
                          </a:solidFill>
                        </a:rPr>
                        <a:t> bonds can be </a:t>
                      </a:r>
                      <a:r>
                        <a:rPr lang="it-IT" sz="1400" b="0" u="none" dirty="0" err="1">
                          <a:solidFill>
                            <a:schemeClr val="tx1"/>
                          </a:solidFill>
                        </a:rPr>
                        <a:t>either</a:t>
                      </a:r>
                      <a:r>
                        <a:rPr lang="it-IT" sz="1400" b="0" u="none" dirty="0">
                          <a:solidFill>
                            <a:schemeClr val="tx1"/>
                          </a:solidFill>
                        </a:rPr>
                        <a:t> </a:t>
                      </a:r>
                      <a:r>
                        <a:rPr lang="it-IT" sz="1400" b="0" u="none" dirty="0" err="1">
                          <a:solidFill>
                            <a:schemeClr val="tx1"/>
                          </a:solidFill>
                        </a:rPr>
                        <a:t>indemnity-based</a:t>
                      </a:r>
                      <a:r>
                        <a:rPr lang="it-IT" sz="1400" b="0" u="none" dirty="0">
                          <a:solidFill>
                            <a:schemeClr val="tx1"/>
                          </a:solidFill>
                        </a:rPr>
                        <a:t> (the </a:t>
                      </a:r>
                      <a:r>
                        <a:rPr lang="it-IT" sz="1400" b="0" u="none" dirty="0" err="1">
                          <a:solidFill>
                            <a:schemeClr val="tx1"/>
                          </a:solidFill>
                        </a:rPr>
                        <a:t>amount</a:t>
                      </a:r>
                      <a:r>
                        <a:rPr lang="it-IT" sz="1400" b="0" u="none" dirty="0">
                          <a:solidFill>
                            <a:schemeClr val="tx1"/>
                          </a:solidFill>
                        </a:rPr>
                        <a:t> </a:t>
                      </a:r>
                      <a:r>
                        <a:rPr lang="it-IT" sz="1400" b="0" u="none" baseline="0" dirty="0">
                          <a:solidFill>
                            <a:schemeClr val="tx1"/>
                          </a:solidFill>
                        </a:rPr>
                        <a:t>of the </a:t>
                      </a:r>
                      <a:r>
                        <a:rPr lang="it-IT" sz="1400" b="0" u="none" baseline="0" dirty="0" err="1">
                          <a:solidFill>
                            <a:schemeClr val="tx1"/>
                          </a:solidFill>
                        </a:rPr>
                        <a:t>claim</a:t>
                      </a:r>
                      <a:r>
                        <a:rPr lang="it-IT" sz="1400" b="0" u="none" baseline="0" dirty="0">
                          <a:solidFill>
                            <a:schemeClr val="tx1"/>
                          </a:solidFill>
                        </a:rPr>
                        <a:t> </a:t>
                      </a:r>
                      <a:r>
                        <a:rPr lang="it-IT" sz="1400" b="0" u="none" baseline="0" dirty="0" err="1">
                          <a:solidFill>
                            <a:schemeClr val="tx1"/>
                          </a:solidFill>
                        </a:rPr>
                        <a:t>is</a:t>
                      </a:r>
                      <a:r>
                        <a:rPr lang="it-IT" sz="1400" b="0" u="none" baseline="0" dirty="0">
                          <a:solidFill>
                            <a:schemeClr val="tx1"/>
                          </a:solidFill>
                        </a:rPr>
                        <a:t> </a:t>
                      </a:r>
                      <a:r>
                        <a:rPr lang="it-IT" sz="1400" b="0" u="none" baseline="0" dirty="0" err="1">
                          <a:solidFill>
                            <a:schemeClr val="tx1"/>
                          </a:solidFill>
                        </a:rPr>
                        <a:t>defined</a:t>
                      </a:r>
                      <a:r>
                        <a:rPr lang="it-IT" sz="1400" b="0" u="none" baseline="0" dirty="0">
                          <a:solidFill>
                            <a:schemeClr val="tx1"/>
                          </a:solidFill>
                        </a:rPr>
                        <a:t> by the </a:t>
                      </a:r>
                      <a:r>
                        <a:rPr lang="it-IT" sz="1400" b="0" u="none" baseline="0" dirty="0" err="1">
                          <a:solidFill>
                            <a:schemeClr val="tx1"/>
                          </a:solidFill>
                        </a:rPr>
                        <a:t>actual</a:t>
                      </a:r>
                      <a:r>
                        <a:rPr lang="it-IT" sz="1400" b="0" u="none" baseline="0" dirty="0">
                          <a:solidFill>
                            <a:schemeClr val="tx1"/>
                          </a:solidFill>
                        </a:rPr>
                        <a:t> </a:t>
                      </a:r>
                      <a:r>
                        <a:rPr lang="it-IT" sz="1400" b="0" u="none" baseline="0" dirty="0" err="1">
                          <a:solidFill>
                            <a:schemeClr val="tx1"/>
                          </a:solidFill>
                        </a:rPr>
                        <a:t>loss</a:t>
                      </a:r>
                      <a:r>
                        <a:rPr lang="it-IT" sz="1400" b="0" u="none" baseline="0" dirty="0">
                          <a:solidFill>
                            <a:schemeClr val="tx1"/>
                          </a:solidFill>
                        </a:rPr>
                        <a:t> </a:t>
                      </a:r>
                      <a:r>
                        <a:rPr lang="it-IT" sz="1400" b="0" u="none" baseline="0" dirty="0" err="1">
                          <a:solidFill>
                            <a:schemeClr val="tx1"/>
                          </a:solidFill>
                        </a:rPr>
                        <a:t>suffered</a:t>
                      </a:r>
                      <a:r>
                        <a:rPr lang="it-IT" sz="1400" b="0" u="none" baseline="0" dirty="0">
                          <a:solidFill>
                            <a:schemeClr val="tx1"/>
                          </a:solidFill>
                        </a:rPr>
                        <a:t> by the </a:t>
                      </a:r>
                      <a:r>
                        <a:rPr lang="it-IT" sz="1400" b="0" u="none" baseline="0" dirty="0" err="1">
                          <a:solidFill>
                            <a:schemeClr val="tx1"/>
                          </a:solidFill>
                        </a:rPr>
                        <a:t>insured</a:t>
                      </a:r>
                      <a:r>
                        <a:rPr lang="it-IT" sz="1400" b="0" u="none" baseline="0" dirty="0">
                          <a:solidFill>
                            <a:schemeClr val="tx1"/>
                          </a:solidFill>
                        </a:rPr>
                        <a:t> </a:t>
                      </a:r>
                      <a:r>
                        <a:rPr lang="it-IT" sz="1400" b="0" u="none" baseline="0" dirty="0" err="1">
                          <a:solidFill>
                            <a:schemeClr val="tx1"/>
                          </a:solidFill>
                        </a:rPr>
                        <a:t>after</a:t>
                      </a:r>
                      <a:r>
                        <a:rPr lang="it-IT" sz="1400" b="0" u="none" baseline="0" dirty="0">
                          <a:solidFill>
                            <a:schemeClr val="tx1"/>
                          </a:solidFill>
                        </a:rPr>
                        <a:t> a </a:t>
                      </a:r>
                      <a:r>
                        <a:rPr lang="it-IT" sz="1400" b="0" u="none" baseline="0" dirty="0" err="1">
                          <a:solidFill>
                            <a:schemeClr val="tx1"/>
                          </a:solidFill>
                        </a:rPr>
                        <a:t>damage</a:t>
                      </a:r>
                      <a:r>
                        <a:rPr lang="it-IT" sz="1400" b="0" u="none" baseline="0" dirty="0">
                          <a:solidFill>
                            <a:schemeClr val="tx1"/>
                          </a:solidFill>
                        </a:rPr>
                        <a:t> </a:t>
                      </a:r>
                      <a:r>
                        <a:rPr lang="it-IT" sz="1400" b="0" u="none" baseline="0" dirty="0" err="1">
                          <a:solidFill>
                            <a:schemeClr val="tx1"/>
                          </a:solidFill>
                        </a:rPr>
                        <a:t>assessment</a:t>
                      </a:r>
                      <a:r>
                        <a:rPr lang="it-IT" sz="1400" b="0" u="none" baseline="0" dirty="0">
                          <a:solidFill>
                            <a:schemeClr val="tx1"/>
                          </a:solidFill>
                        </a:rPr>
                        <a:t>) or </a:t>
                      </a:r>
                      <a:r>
                        <a:rPr lang="it-IT" sz="1400" b="0" u="none" baseline="0" dirty="0" err="1">
                          <a:solidFill>
                            <a:schemeClr val="tx1"/>
                          </a:solidFill>
                        </a:rPr>
                        <a:t>parametric</a:t>
                      </a:r>
                      <a:r>
                        <a:rPr lang="it-IT" sz="1400" b="0" u="none" baseline="0" dirty="0">
                          <a:solidFill>
                            <a:schemeClr val="tx1"/>
                          </a:solidFill>
                        </a:rPr>
                        <a:t> (</a:t>
                      </a:r>
                      <a:r>
                        <a:rPr lang="it-IT" sz="1400" b="0" u="none" baseline="0" dirty="0" err="1">
                          <a:solidFill>
                            <a:schemeClr val="tx1"/>
                          </a:solidFill>
                        </a:rPr>
                        <a:t>claims</a:t>
                      </a:r>
                      <a:r>
                        <a:rPr lang="it-IT" sz="1400" b="0" u="none" baseline="0" dirty="0">
                          <a:solidFill>
                            <a:schemeClr val="tx1"/>
                          </a:solidFill>
                        </a:rPr>
                        <a:t> </a:t>
                      </a:r>
                      <a:r>
                        <a:rPr lang="en-US" sz="1400" b="0" u="none" baseline="0" dirty="0">
                          <a:solidFill>
                            <a:schemeClr val="tx1"/>
                          </a:solidFill>
                        </a:rPr>
                        <a:t>are based on an independently measured hazard severity index)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it-IT" sz="1400" b="0" u="none" dirty="0" err="1"/>
                        <a:t>Catastrophe</a:t>
                      </a:r>
                      <a:r>
                        <a:rPr lang="it-IT" sz="1400" b="0" u="none" dirty="0"/>
                        <a:t> bonds are</a:t>
                      </a:r>
                      <a:r>
                        <a:rPr lang="it-IT" sz="1400" b="0" u="none" baseline="0" dirty="0"/>
                        <a:t> </a:t>
                      </a:r>
                      <a:r>
                        <a:rPr lang="it-IT" sz="1400" b="0" u="none" baseline="0" dirty="0" err="1"/>
                        <a:t>employed</a:t>
                      </a:r>
                      <a:r>
                        <a:rPr lang="it-IT" sz="1400" b="0" u="none" baseline="0" dirty="0"/>
                        <a:t> by large </a:t>
                      </a:r>
                      <a:r>
                        <a:rPr lang="it-IT" sz="1400" b="0" u="none" baseline="0" dirty="0" err="1"/>
                        <a:t>institutions</a:t>
                      </a:r>
                      <a:r>
                        <a:rPr lang="it-IT" sz="1400" b="0" u="none" baseline="0" dirty="0"/>
                        <a:t> </a:t>
                      </a:r>
                      <a:r>
                        <a:rPr lang="it-IT" sz="1400" b="0" u="none" baseline="0" dirty="0" err="1"/>
                        <a:t>because</a:t>
                      </a:r>
                      <a:r>
                        <a:rPr lang="it-IT" sz="1400" b="0" u="none" baseline="0" dirty="0"/>
                        <a:t> of the </a:t>
                      </a:r>
                      <a:r>
                        <a:rPr lang="it-IT" sz="1400" b="0" u="none" baseline="0" dirty="0" err="1"/>
                        <a:t>complexity</a:t>
                      </a:r>
                      <a:r>
                        <a:rPr lang="it-IT" sz="1400" b="0" u="none" baseline="0" dirty="0"/>
                        <a:t> of the </a:t>
                      </a:r>
                      <a:r>
                        <a:rPr lang="it-IT" sz="1400" b="0" u="none" baseline="0" dirty="0" err="1"/>
                        <a:t>process</a:t>
                      </a:r>
                      <a:r>
                        <a:rPr lang="it-IT" sz="1400" b="0" u="none" baseline="0" dirty="0"/>
                        <a:t> to </a:t>
                      </a:r>
                      <a:r>
                        <a:rPr lang="it-IT" sz="1400" b="0" u="none" baseline="0" dirty="0" err="1"/>
                        <a:t>issue</a:t>
                      </a:r>
                      <a:r>
                        <a:rPr lang="it-IT" sz="1400" b="0" u="none" baseline="0" dirty="0"/>
                        <a:t> </a:t>
                      </a:r>
                      <a:r>
                        <a:rPr lang="it-IT" sz="1400" b="0" u="none" baseline="0" dirty="0" err="1"/>
                        <a:t>such</a:t>
                      </a:r>
                      <a:r>
                        <a:rPr lang="it-IT" sz="1400" b="0" u="none" baseline="0" dirty="0"/>
                        <a:t> </a:t>
                      </a:r>
                      <a:r>
                        <a:rPr lang="it-IT" sz="1400" b="0" u="none" baseline="0" dirty="0" err="1"/>
                        <a:t>instruments</a:t>
                      </a:r>
                      <a:r>
                        <a:rPr lang="it-IT" sz="1400" b="0" u="none" baseline="0" dirty="0"/>
                        <a:t> and the minimum </a:t>
                      </a:r>
                      <a:r>
                        <a:rPr lang="it-IT" sz="1400" b="0" u="none" baseline="0" dirty="0" err="1"/>
                        <a:t>size</a:t>
                      </a:r>
                      <a:r>
                        <a:rPr lang="it-IT" sz="1400" b="0" u="none" baseline="0" dirty="0"/>
                        <a:t> of the </a:t>
                      </a:r>
                      <a:r>
                        <a:rPr lang="it-IT" sz="1400" b="0" u="none" baseline="0" dirty="0" err="1"/>
                        <a:t>issue</a:t>
                      </a:r>
                      <a:r>
                        <a:rPr lang="it-IT" sz="1400" b="0" u="none" baseline="0" dirty="0"/>
                        <a:t> </a:t>
                      </a:r>
                      <a:r>
                        <a:rPr lang="it-IT" sz="1400" b="0" u="none" baseline="0" dirty="0" err="1"/>
                        <a:t>usually</a:t>
                      </a:r>
                      <a:r>
                        <a:rPr lang="it-IT" sz="1400" b="0" u="none" baseline="0" dirty="0"/>
                        <a:t> </a:t>
                      </a:r>
                      <a:r>
                        <a:rPr lang="it-IT" sz="1400" b="0" u="none" baseline="0" dirty="0" err="1"/>
                        <a:t>required</a:t>
                      </a:r>
                      <a:r>
                        <a:rPr lang="it-IT" sz="1400" b="0" u="none" baseline="0" dirty="0"/>
                        <a:t> to </a:t>
                      </a:r>
                      <a:r>
                        <a:rPr lang="it-IT" sz="1400" b="0" u="none" baseline="0" dirty="0" err="1"/>
                        <a:t>access</a:t>
                      </a:r>
                      <a:r>
                        <a:rPr lang="it-IT" sz="1400" b="0" u="none" baseline="0" dirty="0"/>
                        <a:t> the capital </a:t>
                      </a:r>
                      <a:r>
                        <a:rPr lang="it-IT" sz="1400" b="0" u="none" baseline="0" dirty="0" err="1"/>
                        <a:t>markets</a:t>
                      </a:r>
                      <a:endParaRPr lang="it-IT" sz="1400" b="0" u="none" baseline="0" dirty="0"/>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it-IT" sz="1400" b="0" u="none" baseline="0" dirty="0" err="1"/>
                        <a:t>Catastrophe</a:t>
                      </a:r>
                      <a:r>
                        <a:rPr lang="it-IT" sz="1400" b="0" u="none" baseline="0" dirty="0"/>
                        <a:t> bonds are </a:t>
                      </a:r>
                      <a:r>
                        <a:rPr lang="it-IT" sz="1400" b="0" u="none" baseline="0" dirty="0" err="1"/>
                        <a:t>not</a:t>
                      </a:r>
                      <a:r>
                        <a:rPr lang="it-IT" sz="1400" b="0" u="none" baseline="0" dirty="0"/>
                        <a:t> </a:t>
                      </a:r>
                      <a:r>
                        <a:rPr lang="it-IT" sz="1400" b="0" u="none" baseline="0" dirty="0" err="1"/>
                        <a:t>usually</a:t>
                      </a:r>
                      <a:r>
                        <a:rPr lang="it-IT" sz="1400" b="0" u="none" baseline="0" dirty="0"/>
                        <a:t> </a:t>
                      </a:r>
                      <a:r>
                        <a:rPr lang="it-IT" sz="1400" b="0" u="none" baseline="0" dirty="0" err="1"/>
                        <a:t>used</a:t>
                      </a:r>
                      <a:r>
                        <a:rPr lang="it-IT" sz="1400" b="0" u="none" baseline="0" dirty="0"/>
                        <a:t> for single </a:t>
                      </a:r>
                      <a:r>
                        <a:rPr lang="it-IT" sz="1400" b="0" u="none" baseline="0" dirty="0" err="1"/>
                        <a:t>risks</a:t>
                      </a:r>
                      <a:r>
                        <a:rPr lang="it-IT" sz="1400" b="0" u="none" baseline="0" dirty="0"/>
                        <a:t> (</a:t>
                      </a:r>
                      <a:r>
                        <a:rPr lang="it-IT" sz="1400" b="0" u="none" baseline="0" dirty="0" err="1"/>
                        <a:t>unless</a:t>
                      </a:r>
                      <a:r>
                        <a:rPr lang="it-IT" sz="1400" b="0" u="none" baseline="0" dirty="0"/>
                        <a:t> the </a:t>
                      </a:r>
                      <a:r>
                        <a:rPr lang="it-IT" sz="1400" b="0" u="none" baseline="0" dirty="0" err="1"/>
                        <a:t>size</a:t>
                      </a:r>
                      <a:r>
                        <a:rPr lang="it-IT" sz="1400" b="0" u="none" baseline="0" dirty="0"/>
                        <a:t> of the </a:t>
                      </a:r>
                      <a:r>
                        <a:rPr lang="it-IT" sz="1400" b="0" u="none" baseline="0" dirty="0" err="1"/>
                        <a:t>risk</a:t>
                      </a:r>
                      <a:r>
                        <a:rPr lang="it-IT" sz="1400" b="0" u="none" baseline="0" dirty="0"/>
                        <a:t> </a:t>
                      </a:r>
                      <a:r>
                        <a:rPr lang="it-IT" sz="1400" b="0" u="none" baseline="0" dirty="0" err="1"/>
                        <a:t>is</a:t>
                      </a:r>
                      <a:r>
                        <a:rPr lang="it-IT" sz="1400" b="0" u="none" baseline="0" dirty="0"/>
                        <a:t> </a:t>
                      </a:r>
                      <a:r>
                        <a:rPr lang="it-IT" sz="1400" b="0" u="none" baseline="0" dirty="0" err="1"/>
                        <a:t>considerable</a:t>
                      </a:r>
                      <a:r>
                        <a:rPr lang="it-IT" sz="1400" b="0" u="none" baseline="0" dirty="0"/>
                        <a:t>) and are </a:t>
                      </a:r>
                      <a:r>
                        <a:rPr lang="it-IT" sz="1400" b="0" u="none" baseline="0" dirty="0" err="1"/>
                        <a:t>mainly</a:t>
                      </a:r>
                      <a:r>
                        <a:rPr lang="it-IT" sz="1400" b="0" u="none" baseline="0" dirty="0"/>
                        <a:t> </a:t>
                      </a:r>
                      <a:r>
                        <a:rPr lang="it-IT" sz="1400" b="0" u="none" baseline="0" dirty="0" err="1"/>
                        <a:t>used</a:t>
                      </a:r>
                      <a:r>
                        <a:rPr lang="it-IT" sz="1400" b="0" u="none" baseline="0" dirty="0"/>
                        <a:t> to transfer a large portfolio of </a:t>
                      </a:r>
                      <a:r>
                        <a:rPr lang="it-IT" sz="1400" b="0" u="none" baseline="0" dirty="0" err="1"/>
                        <a:t>different</a:t>
                      </a:r>
                      <a:r>
                        <a:rPr lang="it-IT" sz="1400" b="0" u="none" baseline="0" dirty="0"/>
                        <a:t> </a:t>
                      </a:r>
                      <a:r>
                        <a:rPr lang="it-IT" sz="1400" b="0" u="none" baseline="0" dirty="0" err="1"/>
                        <a:t>risks</a:t>
                      </a:r>
                      <a:endParaRPr lang="it-IT" sz="1400" b="0" u="none" baseline="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303694">
                <a:tc gridSpan="2">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noProof="0" dirty="0">
                          <a:latin typeface="+mn-lt"/>
                        </a:rPr>
                        <a:t>RELEVANT</a:t>
                      </a:r>
                      <a:r>
                        <a:rPr lang="en-US" sz="1400" b="1" baseline="0" noProof="0" dirty="0">
                          <a:latin typeface="+mn-lt"/>
                        </a:rPr>
                        <a:t> EXAMPLES</a:t>
                      </a:r>
                      <a:endParaRPr lang="en-US"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extLst>
                  <a:ext uri="{0D108BD9-81ED-4DB2-BD59-A6C34878D82A}">
                    <a16:rowId xmlns:a16="http://schemas.microsoft.com/office/drawing/2014/main" val="1800406536"/>
                  </a:ext>
                </a:extLst>
              </a:tr>
              <a:tr h="3279900">
                <a:tc gridSpan="2">
                  <a: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400" b="1" u="sng" dirty="0"/>
                    </a:p>
                    <a:p>
                      <a:pPr marL="0" marR="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1" u="sng" dirty="0"/>
                        <a:t>Private indemnity catastrophe bond</a:t>
                      </a:r>
                      <a:r>
                        <a:rPr lang="en-GB" sz="1400" b="0" u="none" dirty="0"/>
                        <a:t>:</a:t>
                      </a:r>
                      <a:r>
                        <a:rPr lang="en-GB" sz="1400" b="1" u="none" dirty="0"/>
                        <a:t> </a:t>
                      </a:r>
                      <a:r>
                        <a:rPr lang="en-GB" sz="1400" b="0" u="none" dirty="0"/>
                        <a:t>the Italian private insurance company has issued in 2015 a 3.5 years</a:t>
                      </a:r>
                      <a:r>
                        <a:rPr lang="en-GB" sz="1400" b="0" u="none" baseline="0" dirty="0"/>
                        <a:t> term </a:t>
                      </a:r>
                      <a:r>
                        <a:rPr lang="en-GB" sz="1400" b="0" u="none" dirty="0"/>
                        <a:t>cat bond by the size of €</a:t>
                      </a:r>
                      <a:r>
                        <a:rPr lang="en-GB" sz="1400" b="0" u="none" baseline="0" dirty="0"/>
                        <a:t> 200 million to transfer to the capital market some of the earthquake risks in Europe (mostly in Italy) underwritten and to reduce its exposure to this risk. The bond is aimed to protect the insurer from big losses in case of severe events and exceptional claim payments thus freeing the capital needed to underwrite new risks. (For more info see </a:t>
                      </a:r>
                      <a:r>
                        <a:rPr lang="en-GB" sz="1400" b="0" u="none" baseline="0" dirty="0">
                          <a:hlinkClick r:id="rId2"/>
                        </a:rPr>
                        <a:t>https://www.artemis.bm/deal-directory/azzurro-re-i-limited/</a:t>
                      </a:r>
                      <a:r>
                        <a:rPr lang="en-GB" sz="1400" b="0" u="none" baseline="0" dirty="0"/>
                        <a:t> )</a:t>
                      </a:r>
                      <a:endParaRPr lang="en-GB" sz="1400" b="1" u="sng"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400" b="1" u="sng" dirty="0"/>
                    </a:p>
                    <a:p>
                      <a:pPr marL="0" marR="0" lvl="0" indent="0" algn="just"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1" u="sng" dirty="0"/>
                        <a:t>Public-sponsored</a:t>
                      </a:r>
                      <a:r>
                        <a:rPr lang="en-GB" sz="1400" b="1" u="sng" baseline="0" dirty="0"/>
                        <a:t> parametric </a:t>
                      </a:r>
                      <a:r>
                        <a:rPr lang="en-GB" sz="1400" b="1" u="sng" dirty="0"/>
                        <a:t>catastrophe bond</a:t>
                      </a:r>
                      <a:r>
                        <a:rPr lang="en-GB" sz="1400" b="1" u="none" dirty="0"/>
                        <a:t>:</a:t>
                      </a:r>
                      <a:r>
                        <a:rPr lang="en-GB" sz="1400" b="1" u="none" baseline="0" dirty="0"/>
                        <a:t> </a:t>
                      </a:r>
                      <a:r>
                        <a:rPr lang="en-GB" sz="1400" b="0" u="none" baseline="0" dirty="0"/>
                        <a:t>in 2012 the Mexican government with the support of the World Bank issued a cat bond by the size of US$ 315 million to have the financial capacity to respond in case of the strike of either a severe earthquake or a severe storm in the country. The trigger of the bond, i.e. the specific event following which the bond defaults and the issuer can keep the money and use them to pay for damage relieves, was based on scientific measurements (the Richter scale for earthquakes and the central pressure for storms). In 2015 after Storm Patricia hit the Mexican pacific coastline the cat bond partially defaulted and the Mexican government was entitled to a US$ 50 million payment. The payment was agreed just after 4 months after the National Hurricane </a:t>
                      </a:r>
                      <a:r>
                        <a:rPr lang="en-GB" sz="1400" b="0" u="none" baseline="0" dirty="0" err="1"/>
                        <a:t>Center</a:t>
                      </a:r>
                      <a:r>
                        <a:rPr lang="en-GB" sz="1400" b="0" u="none" baseline="0" dirty="0"/>
                        <a:t> confirmed in its final report that the storm central pressure was greater than 932 </a:t>
                      </a:r>
                      <a:r>
                        <a:rPr lang="en-GB" sz="1400" b="0" u="none" baseline="0" dirty="0" err="1"/>
                        <a:t>millibar</a:t>
                      </a:r>
                      <a:r>
                        <a:rPr lang="en-GB" sz="1400" b="0" u="none" baseline="0" dirty="0"/>
                        <a:t> thus triggering the bond default. (For more info see </a:t>
                      </a:r>
                      <a:r>
                        <a:rPr lang="en-GB" sz="1400" b="0" u="none" baseline="0" dirty="0">
                          <a:hlinkClick r:id="rId3"/>
                        </a:rPr>
                        <a:t>https://www.worldbank.org/en/news/press-release/2012/10/12/mexico-launches-second-catastrophe-bond-to-provide-coverage-against-earthquakes-and-hurricanes</a:t>
                      </a:r>
                      <a:r>
                        <a:rPr lang="en-GB" sz="1400" b="0" u="none" baseline="0" dirty="0"/>
                        <a:t> )</a:t>
                      </a:r>
                      <a:endParaRPr lang="en-GB" sz="1400" b="1" u="sng"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sp>
        <p:nvSpPr>
          <p:cNvPr id="6" name="Pagina iniziale 5">
            <a:hlinkClick r:id="rId4" action="ppaction://hlinksldjump" highlightClick="1"/>
          </p:cNvPr>
          <p:cNvSpPr/>
          <p:nvPr/>
        </p:nvSpPr>
        <p:spPr>
          <a:xfrm>
            <a:off x="11135964" y="6325387"/>
            <a:ext cx="460076" cy="457638"/>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79693" y="6325387"/>
            <a:ext cx="460076" cy="457638"/>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9643908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a 3"/>
          <p:cNvGraphicFramePr>
            <a:graphicFrameLocks noGrp="1"/>
          </p:cNvGraphicFramePr>
          <p:nvPr>
            <p:extLst>
              <p:ext uri="{D42A27DB-BD31-4B8C-83A1-F6EECF244321}">
                <p14:modId xmlns:p14="http://schemas.microsoft.com/office/powerpoint/2010/main" val="247652487"/>
              </p:ext>
            </p:extLst>
          </p:nvPr>
        </p:nvGraphicFramePr>
        <p:xfrm>
          <a:off x="139460" y="596293"/>
          <a:ext cx="11913080" cy="5886981"/>
        </p:xfrm>
        <a:graphic>
          <a:graphicData uri="http://schemas.openxmlformats.org/drawingml/2006/table">
            <a:tbl>
              <a:tblPr firstRow="1" bandRow="1">
                <a:tableStyleId>{00A15C55-8517-42AA-B614-E9B94910E393}</a:tableStyleId>
              </a:tblPr>
              <a:tblGrid>
                <a:gridCol w="5956540">
                  <a:extLst>
                    <a:ext uri="{9D8B030D-6E8A-4147-A177-3AD203B41FA5}">
                      <a16:colId xmlns:a16="http://schemas.microsoft.com/office/drawing/2014/main" val="1911459163"/>
                    </a:ext>
                  </a:extLst>
                </a:gridCol>
                <a:gridCol w="5956540">
                  <a:extLst>
                    <a:ext uri="{9D8B030D-6E8A-4147-A177-3AD203B41FA5}">
                      <a16:colId xmlns:a16="http://schemas.microsoft.com/office/drawing/2014/main" val="828310669"/>
                    </a:ext>
                  </a:extLst>
                </a:gridCol>
              </a:tblGrid>
              <a:tr h="392188">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RESILIENCE BONDS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97A7"/>
                    </a:solidFill>
                  </a:tcPr>
                </a:tc>
                <a:tc hMerge="1">
                  <a:txBody>
                    <a:bodyPr/>
                    <a:lstStyle/>
                    <a:p>
                      <a:endParaRPr lang="it-IT"/>
                    </a:p>
                  </a:txBody>
                  <a:tcPr/>
                </a:tc>
                <a:extLst>
                  <a:ext uri="{0D108BD9-81ED-4DB2-BD59-A6C34878D82A}">
                    <a16:rowId xmlns:a16="http://schemas.microsoft.com/office/drawing/2014/main" val="2129316495"/>
                  </a:ext>
                </a:extLst>
              </a:tr>
              <a:tr h="2098377">
                <a:tc>
                  <a:txBody>
                    <a:bodyPr/>
                    <a:lstStyle/>
                    <a:p>
                      <a:pPr algn="ctr"/>
                      <a:r>
                        <a:rPr lang="it-IT" sz="1400" b="1" u="sng" dirty="0">
                          <a:solidFill>
                            <a:schemeClr val="tx1"/>
                          </a:solidFill>
                        </a:rPr>
                        <a:t>PROS</a:t>
                      </a:r>
                    </a:p>
                    <a:p>
                      <a:pPr marL="342900" indent="-342900" algn="just">
                        <a:buFont typeface="Wingdings" panose="05000000000000000000" pitchFamily="2" charset="2"/>
                        <a:buChar char="§"/>
                      </a:pPr>
                      <a:r>
                        <a:rPr lang="en-US" sz="1400" b="0" u="none" baseline="0" dirty="0">
                          <a:solidFill>
                            <a:schemeClr val="tx1"/>
                          </a:solidFill>
                        </a:rPr>
                        <a:t>The bond finance a project or infrastructure aimed to reduce the probability of the catastrophe event to occur</a:t>
                      </a:r>
                    </a:p>
                    <a:p>
                      <a:pPr marL="342900" indent="-342900" algn="just">
                        <a:buFont typeface="Wingdings" panose="05000000000000000000" pitchFamily="2" charset="2"/>
                        <a:buChar char="§"/>
                      </a:pPr>
                      <a:r>
                        <a:rPr lang="en-US" sz="1400" b="0" u="none" baseline="0" dirty="0">
                          <a:solidFill>
                            <a:schemeClr val="tx1"/>
                          </a:solidFill>
                        </a:rPr>
                        <a:t>The bond will reflect the reduction in the loss severity and probability after the project completion reducing the coupon (i.e. interests paid on the capital)</a:t>
                      </a:r>
                    </a:p>
                    <a:p>
                      <a:pPr marL="342900" indent="-342900" algn="just">
                        <a:buFont typeface="Wingdings" panose="05000000000000000000" pitchFamily="2" charset="2"/>
                        <a:buChar char="§"/>
                      </a:pPr>
                      <a:r>
                        <a:rPr lang="en-US" sz="1400" b="0" u="none" baseline="0" dirty="0">
                          <a:solidFill>
                            <a:schemeClr val="tx1"/>
                          </a:solidFill>
                        </a:rPr>
                        <a:t>A resilience bond can be linked to a project that is aimed to counter the climate change (thus the name “green bond”)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400" b="1" u="sng" dirty="0"/>
                        <a:t>CONS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Yet no example of a resilience bond linked to projects for specific natural hazards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Resilience bonds are a very new kind of instruments and we see few examples</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Need a big public / supranational and trustworthy entity to back the issue of a resilience bond </a:t>
                      </a:r>
                    </a:p>
                    <a:p>
                      <a:pPr marL="342900" marR="0" indent="-342900" algn="just"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400" b="0" u="none" kern="1200" baseline="0" noProof="0" dirty="0">
                          <a:solidFill>
                            <a:schemeClr val="tx1"/>
                          </a:solidFill>
                          <a:latin typeface="+mn-lt"/>
                          <a:ea typeface="+mn-ea"/>
                          <a:cs typeface="+mn-cs"/>
                        </a:rPr>
                        <a:t>Multiple sponsors and parties need to cooperate in the design of a resilience bond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0C2C2"/>
                    </a:solidFill>
                  </a:tcPr>
                </a:tc>
                <a:extLst>
                  <a:ext uri="{0D108BD9-81ED-4DB2-BD59-A6C34878D82A}">
                    <a16:rowId xmlns:a16="http://schemas.microsoft.com/office/drawing/2014/main" val="1445082320"/>
                  </a:ext>
                </a:extLst>
              </a:tr>
              <a:tr h="317936">
                <a:tc gridSpan="2">
                  <a:txBody>
                    <a:bodyPr/>
                    <a:lstStyle/>
                    <a:p>
                      <a:pPr marL="0" marR="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noProof="0" dirty="0">
                          <a:latin typeface="+mn-lt"/>
                        </a:rPr>
                        <a:t>RELEVANT</a:t>
                      </a:r>
                      <a:r>
                        <a:rPr lang="en-US" sz="1400" b="1" baseline="0" noProof="0" dirty="0">
                          <a:latin typeface="+mn-lt"/>
                        </a:rPr>
                        <a:t> EXAMPLES</a:t>
                      </a:r>
                      <a:endParaRPr lang="en-US" sz="1400" baseline="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US"/>
                    </a:p>
                  </a:txBody>
                  <a:tcPr/>
                </a:tc>
                <a:extLst>
                  <a:ext uri="{0D108BD9-81ED-4DB2-BD59-A6C34878D82A}">
                    <a16:rowId xmlns:a16="http://schemas.microsoft.com/office/drawing/2014/main" val="1800406536"/>
                  </a:ext>
                </a:extLst>
              </a:tr>
              <a:tr h="2988597">
                <a:tc gridSpan="2">
                  <a:txBody>
                    <a:bodyPr/>
                    <a:lstStyle/>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400" b="1"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1" dirty="0"/>
                        <a:t>Description</a:t>
                      </a:r>
                      <a:r>
                        <a:rPr lang="en-GB" sz="1400" b="1" baseline="0" dirty="0"/>
                        <a:t> of a Resilience Bond</a:t>
                      </a:r>
                      <a:r>
                        <a:rPr lang="en-GB" sz="1400" b="0" baseline="0" dirty="0"/>
                        <a:t>: t</a:t>
                      </a:r>
                      <a:r>
                        <a:rPr lang="en-GB" sz="1400" b="0" dirty="0"/>
                        <a:t>he Resilience</a:t>
                      </a:r>
                      <a:r>
                        <a:rPr lang="en-GB" sz="1400" b="0" baseline="0" dirty="0"/>
                        <a:t> Bond works as a Catastrophe Bond. The main difference lays on the existence of a Project or Infrastructure that the capital raised by the issue of the bond on the market is set to finance. The Project is aimed to lower the expected probability and therefore the expected loss of the natural disaster. Upon completion of the project, the lower expected loss is reflected on a discount of the bond coupon.</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400" b="0" baseline="0"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baseline="0" dirty="0"/>
                        <a:t>The European Bank for Reconstruction and Developing is the most important institution that has been actively engaged in issuing resilience bonds. </a:t>
                      </a:r>
                      <a:r>
                        <a:rPr lang="en-US" sz="1400" b="0" i="0" kern="1200" dirty="0">
                          <a:solidFill>
                            <a:schemeClr val="dk1"/>
                          </a:solidFill>
                          <a:effectLst/>
                          <a:latin typeface="+mn-lt"/>
                          <a:ea typeface="+mn-ea"/>
                          <a:cs typeface="+mn-cs"/>
                        </a:rPr>
                        <a:t>Examples include the </a:t>
                      </a:r>
                      <a:r>
                        <a:rPr lang="en-US" sz="1400" b="0" i="0" u="none" strike="noStrike" kern="1200" dirty="0" err="1">
                          <a:solidFill>
                            <a:schemeClr val="dk1"/>
                          </a:solidFill>
                          <a:effectLst/>
                          <a:latin typeface="+mn-lt"/>
                          <a:ea typeface="+mn-ea"/>
                          <a:cs typeface="+mn-cs"/>
                          <a:hlinkClick r:id="rId2"/>
                        </a:rPr>
                        <a:t>Qairokkum</a:t>
                      </a:r>
                      <a:r>
                        <a:rPr lang="en-US" sz="1400" b="0" i="0" u="none" strike="noStrike" kern="1200" dirty="0">
                          <a:solidFill>
                            <a:schemeClr val="dk1"/>
                          </a:solidFill>
                          <a:effectLst/>
                          <a:latin typeface="+mn-lt"/>
                          <a:ea typeface="+mn-ea"/>
                          <a:cs typeface="+mn-cs"/>
                          <a:hlinkClick r:id="rId2"/>
                        </a:rPr>
                        <a:t> hydropower upgrade</a:t>
                      </a:r>
                      <a:r>
                        <a:rPr lang="en-US" sz="1400" b="0" i="0" kern="1200" dirty="0">
                          <a:solidFill>
                            <a:schemeClr val="dk1"/>
                          </a:solidFill>
                          <a:effectLst/>
                          <a:latin typeface="+mn-lt"/>
                          <a:ea typeface="+mn-ea"/>
                          <a:cs typeface="+mn-cs"/>
                        </a:rPr>
                        <a:t> in Tajikistan and the </a:t>
                      </a:r>
                      <a:r>
                        <a:rPr lang="en-US" sz="1400" b="0" i="0" u="none" strike="noStrike" kern="1200" dirty="0" err="1">
                          <a:solidFill>
                            <a:schemeClr val="dk1"/>
                          </a:solidFill>
                          <a:effectLst/>
                          <a:latin typeface="+mn-lt"/>
                          <a:ea typeface="+mn-ea"/>
                          <a:cs typeface="+mn-cs"/>
                          <a:hlinkClick r:id="rId3"/>
                        </a:rPr>
                        <a:t>Saiss</a:t>
                      </a:r>
                      <a:r>
                        <a:rPr lang="en-US" sz="1400" b="0" i="0" u="none" strike="noStrike" kern="1200" dirty="0">
                          <a:solidFill>
                            <a:schemeClr val="dk1"/>
                          </a:solidFill>
                          <a:effectLst/>
                          <a:latin typeface="+mn-lt"/>
                          <a:ea typeface="+mn-ea"/>
                          <a:cs typeface="+mn-cs"/>
                          <a:hlinkClick r:id="rId3"/>
                        </a:rPr>
                        <a:t> water conservation project</a:t>
                      </a:r>
                      <a:r>
                        <a:rPr lang="en-US" sz="1400" b="0" i="0" kern="1200" dirty="0">
                          <a:solidFill>
                            <a:schemeClr val="dk1"/>
                          </a:solidFill>
                          <a:effectLst/>
                          <a:latin typeface="+mn-lt"/>
                          <a:ea typeface="+mn-ea"/>
                          <a:cs typeface="+mn-cs"/>
                        </a:rPr>
                        <a:t> in Morocco. But there</a:t>
                      </a:r>
                      <a:r>
                        <a:rPr lang="en-US" sz="1400" b="0" i="0" kern="1200" baseline="0" dirty="0">
                          <a:solidFill>
                            <a:schemeClr val="dk1"/>
                          </a:solidFill>
                          <a:effectLst/>
                          <a:latin typeface="+mn-lt"/>
                          <a:ea typeface="+mn-ea"/>
                          <a:cs typeface="+mn-cs"/>
                        </a:rPr>
                        <a:t> is no actual example yet of a resilience bond specifically linked to a project for reducing the potential impact of a natural hazard: resilience bonds are still at an experimental stage.</a:t>
                      </a:r>
                      <a:endParaRPr lang="en-US" sz="14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400" b="0" i="0" kern="1200" dirty="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GB" sz="1400" b="0" dirty="0"/>
                        <a:t>The reasons</a:t>
                      </a:r>
                      <a:r>
                        <a:rPr lang="en-GB" sz="1400" b="0" baseline="0" dirty="0"/>
                        <a:t> and the decision-making behind the exploration of a resilience bond have been effectively explained in the following flow chart: </a:t>
                      </a:r>
                      <a:r>
                        <a:rPr lang="en-GB" sz="1400" b="0" baseline="0" dirty="0">
                          <a:hlinkClick r:id="rId4"/>
                        </a:rPr>
                        <a:t>https://www.refocuspartners.com/wp-content/uploads/pdf/RE.bound-Program-Flowchart-September-2017.pdf</a:t>
                      </a:r>
                      <a:endParaRPr lang="en-GB" sz="1400" b="0" baseline="0" dirty="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GB" sz="14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it-IT"/>
                    </a:p>
                  </a:txBody>
                  <a:tcPr/>
                </a:tc>
                <a:extLst>
                  <a:ext uri="{0D108BD9-81ED-4DB2-BD59-A6C34878D82A}">
                    <a16:rowId xmlns:a16="http://schemas.microsoft.com/office/drawing/2014/main" val="3901880475"/>
                  </a:ext>
                </a:extLst>
              </a:tr>
            </a:tbl>
          </a:graphicData>
        </a:graphic>
      </p:graphicFrame>
      <p:sp>
        <p:nvSpPr>
          <p:cNvPr id="6" name="Pagina iniziale 5">
            <a:hlinkClick r:id="rId5" action="ppaction://hlinksldjump" highlightClick="1"/>
          </p:cNvPr>
          <p:cNvSpPr/>
          <p:nvPr/>
        </p:nvSpPr>
        <p:spPr>
          <a:xfrm>
            <a:off x="11128609" y="6381946"/>
            <a:ext cx="460076" cy="445122"/>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Ritorno 6">
            <a:hlinkClick r:id="" action="ppaction://hlinkshowjump?jump=lastslideviewed" highlightClick="1"/>
          </p:cNvPr>
          <p:cNvSpPr/>
          <p:nvPr/>
        </p:nvSpPr>
        <p:spPr>
          <a:xfrm>
            <a:off x="11664099" y="6381946"/>
            <a:ext cx="460076" cy="44512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69629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E84333B-7F00-FC7F-ED8F-61F32CABA2F2}"/>
              </a:ext>
            </a:extLst>
          </p:cNvPr>
          <p:cNvSpPr/>
          <p:nvPr/>
        </p:nvSpPr>
        <p:spPr>
          <a:xfrm>
            <a:off x="678730" y="4609707"/>
            <a:ext cx="7230359" cy="1668545"/>
          </a:xfrm>
          <a:prstGeom prst="rect">
            <a:avLst/>
          </a:prstGeom>
          <a:solidFill>
            <a:srgbClr val="E6C450"/>
          </a:solidFill>
          <a:ln>
            <a:solidFill>
              <a:srgbClr val="E6C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asellaDiTesto 3">
            <a:extLst>
              <a:ext uri="{FF2B5EF4-FFF2-40B4-BE49-F238E27FC236}">
                <a16:creationId xmlns:a16="http://schemas.microsoft.com/office/drawing/2014/main" id="{45DDD832-53FF-0EC8-23B3-BD92D1D74965}"/>
              </a:ext>
            </a:extLst>
          </p:cNvPr>
          <p:cNvSpPr txBox="1"/>
          <p:nvPr/>
        </p:nvSpPr>
        <p:spPr>
          <a:xfrm>
            <a:off x="378372" y="960332"/>
            <a:ext cx="4693785" cy="369332"/>
          </a:xfrm>
          <a:prstGeom prst="rect">
            <a:avLst/>
          </a:prstGeom>
          <a:noFill/>
        </p:spPr>
        <p:txBody>
          <a:bodyPr wrap="square" lIns="91440" tIns="45720" rIns="91440" bIns="45720" rtlCol="0" anchor="t">
            <a:spAutoFit/>
          </a:bodyPr>
          <a:lstStyle/>
          <a:p>
            <a:r>
              <a:rPr lang="it-IT" b="1" u="sng" dirty="0">
                <a:latin typeface="Verdana" panose="020B0604030504040204" pitchFamily="34" charset="0"/>
                <a:ea typeface="Verdana" panose="020B0604030504040204" pitchFamily="34" charset="0"/>
              </a:rPr>
              <a:t>BACKGROUND &amp; CONTEXT</a:t>
            </a:r>
          </a:p>
        </p:txBody>
      </p:sp>
      <p:sp>
        <p:nvSpPr>
          <p:cNvPr id="2" name="TextBox 1">
            <a:extLst>
              <a:ext uri="{FF2B5EF4-FFF2-40B4-BE49-F238E27FC236}">
                <a16:creationId xmlns:a16="http://schemas.microsoft.com/office/drawing/2014/main" id="{E8F94D5D-D2D9-3AB7-E386-C52739DE7C3A}"/>
              </a:ext>
            </a:extLst>
          </p:cNvPr>
          <p:cNvSpPr txBox="1"/>
          <p:nvPr/>
        </p:nvSpPr>
        <p:spPr>
          <a:xfrm>
            <a:off x="378372" y="1529462"/>
            <a:ext cx="11263731" cy="5422382"/>
          </a:xfrm>
          <a:prstGeom prst="rect">
            <a:avLst/>
          </a:prstGeom>
          <a:noFill/>
        </p:spPr>
        <p:txBody>
          <a:bodyPr wrap="square" lIns="91440" tIns="45720" rIns="91440" bIns="45720" rtlCol="0" anchor="t">
            <a:spAutoFit/>
          </a:bodyPr>
          <a:lstStyle/>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This tool is part of a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Resilience Financing Landscape toolkit </a:t>
            </a:r>
            <a:r>
              <a:rPr lang="en-GB" sz="1800" dirty="0">
                <a:effectLst/>
                <a:latin typeface="Verdana" panose="020B0604030504040204" pitchFamily="34" charset="0"/>
                <a:ea typeface="Verdana" panose="020B0604030504040204" pitchFamily="34" charset="0"/>
                <a:cs typeface="Times New Roman" panose="02020603050405020304" pitchFamily="18" charset="0"/>
              </a:rPr>
              <a:t>created within the SHELTER Project. </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The information within was created by TOWER (TOW) using an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in-depth Literature review and consolidation of pre-existing material</a:t>
            </a:r>
            <a:r>
              <a:rPr lang="en-GB" sz="1800" dirty="0">
                <a:effectLst/>
                <a:latin typeface="Verdana" panose="020B0604030504040204" pitchFamily="34" charset="0"/>
                <a:ea typeface="Verdana" panose="020B0604030504040204" pitchFamily="34" charset="0"/>
                <a:cs typeface="Times New Roman" panose="02020603050405020304" pitchFamily="18" charset="0"/>
              </a:rPr>
              <a:t> across the five SHELTER Open labs. </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The tool can be used to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explore the different insurance mechanisms for protecting </a:t>
            </a:r>
            <a:r>
              <a:rPr lang="en-GB" sz="1800" dirty="0">
                <a:effectLst/>
                <a:latin typeface="Verdana" panose="020B0604030504040204" pitchFamily="34" charset="0"/>
                <a:ea typeface="Verdana" panose="020B0604030504040204" pitchFamily="34" charset="0"/>
                <a:cs typeface="Times New Roman" panose="02020603050405020304" pitchFamily="18" charset="0"/>
              </a:rPr>
              <a:t>heritage. Alternatively, it can be implemented as a complete Resilience Financing Landscape toolkit.</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For more information on the tool, please contact; Giovanni </a:t>
            </a:r>
            <a:r>
              <a:rPr lang="en-GB" sz="1800" dirty="0" err="1">
                <a:effectLst/>
                <a:latin typeface="Verdana" panose="020B0604030504040204" pitchFamily="34" charset="0"/>
                <a:ea typeface="Verdana" panose="020B0604030504040204" pitchFamily="34" charset="0"/>
                <a:cs typeface="Times New Roman" panose="02020603050405020304" pitchFamily="18" charset="0"/>
              </a:rPr>
              <a:t>Tolin</a:t>
            </a:r>
            <a:r>
              <a:rPr lang="en-GB" sz="1800" dirty="0">
                <a:effectLst/>
                <a:latin typeface="Verdana" panose="020B0604030504040204" pitchFamily="34" charset="0"/>
                <a:ea typeface="Verdana" panose="020B0604030504040204" pitchFamily="34" charset="0"/>
                <a:cs typeface="Times New Roman" panose="02020603050405020304" pitchFamily="18" charset="0"/>
              </a:rPr>
              <a:t> (</a:t>
            </a:r>
            <a:r>
              <a:rPr lang="it-IT" sz="1800" u="sng" dirty="0">
                <a:solidFill>
                  <a:srgbClr val="0563C1"/>
                </a:solidFill>
                <a:effectLst/>
                <a:latin typeface="Verdana" panose="020B0604030504040204" pitchFamily="34" charset="0"/>
                <a:ea typeface="Verdana" panose="020B0604030504040204" pitchFamily="34" charset="0"/>
                <a:cs typeface="Times New Roman" panose="02020603050405020304" pitchFamily="18" charset="0"/>
                <a:hlinkClick r:id="rId2"/>
              </a:rPr>
              <a:t>giovanni.tolin@unismart.it</a:t>
            </a:r>
            <a:r>
              <a:rPr lang="en-GB" sz="1800" dirty="0">
                <a:effectLst/>
                <a:latin typeface="Verdana" panose="020B0604030504040204" pitchFamily="34" charset="0"/>
                <a:ea typeface="Verdana" panose="020B0604030504040204" pitchFamily="34" charset="0"/>
                <a:cs typeface="Times New Roman" panose="02020603050405020304" pitchFamily="18" charset="0"/>
              </a:rPr>
              <a:t>)</a:t>
            </a:r>
          </a:p>
          <a:p>
            <a:pPr marL="715963" lvl="0" indent="-342900">
              <a:lnSpc>
                <a:spcPct val="107000"/>
              </a:lnSpc>
              <a:spcAft>
                <a:spcPts val="800"/>
              </a:spcAft>
              <a:buFont typeface="Wingdings" panose="05000000000000000000" pitchFamily="2" charset="2"/>
              <a:buChar char=""/>
              <a:tabLst>
                <a:tab pos="457200" algn="l"/>
              </a:tabLst>
            </a:pP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15963" indent="-342900">
              <a:lnSpc>
                <a:spcPct val="107000"/>
              </a:lnSpc>
              <a:spcAft>
                <a:spcPts val="800"/>
              </a:spcAft>
            </a:pPr>
            <a:r>
              <a:rPr lang="en-GB" sz="1800" b="1" u="sng" dirty="0">
                <a:effectLst/>
                <a:latin typeface="Verdana" panose="020B0604030504040204" pitchFamily="34" charset="0"/>
                <a:ea typeface="Verdana" panose="020B0604030504040204" pitchFamily="34" charset="0"/>
                <a:cs typeface="Times New Roman" panose="02020603050405020304" pitchFamily="18" charset="0"/>
              </a:rPr>
              <a:t>USEFUL LINKS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715963" indent="-342900">
              <a:lnSpc>
                <a:spcPct val="107000"/>
              </a:lnSpc>
              <a:spcAft>
                <a:spcPts val="800"/>
              </a:spcAft>
            </a:pPr>
            <a:r>
              <a:rPr lang="en-GB" sz="1800" dirty="0">
                <a:effectLst/>
                <a:latin typeface="Verdana" panose="020B0604030504040204" pitchFamily="34" charset="0"/>
                <a:ea typeface="Verdana" panose="020B0604030504040204" pitchFamily="34" charset="0"/>
                <a:cs typeface="Times New Roman" panose="02020603050405020304" pitchFamily="18" charset="0"/>
              </a:rPr>
              <a:t>SHELTER Website - </a:t>
            </a:r>
            <a:r>
              <a:rPr lang="en-GB" sz="1800" u="sng" dirty="0">
                <a:solidFill>
                  <a:srgbClr val="0563C1"/>
                </a:solidFill>
                <a:effectLst/>
                <a:latin typeface="Verdana" panose="020B0604030504040204" pitchFamily="34" charset="0"/>
                <a:ea typeface="Verdana" panose="020B0604030504040204" pitchFamily="34" charset="0"/>
                <a:cs typeface="Times New Roman" panose="02020603050405020304" pitchFamily="18" charset="0"/>
                <a:hlinkClick r:id="rId3"/>
              </a:rPr>
              <a:t>https://shelter-project.com/</a:t>
            </a:r>
            <a:r>
              <a:rPr lang="en-GB" sz="1800" dirty="0">
                <a:effectLst/>
                <a:latin typeface="Verdana" panose="020B0604030504040204" pitchFamily="34" charset="0"/>
                <a:ea typeface="Verdana" panose="020B0604030504040204" pitchFamily="34" charset="0"/>
                <a:cs typeface="Times New Roman" panose="02020603050405020304" pitchFamily="18" charset="0"/>
              </a:rPr>
              <a:t> </a:t>
            </a:r>
          </a:p>
          <a:p>
            <a:pPr marL="715963" indent="-342900">
              <a:lnSpc>
                <a:spcPct val="107000"/>
              </a:lnSpc>
              <a:spcAft>
                <a:spcPts val="800"/>
              </a:spcAft>
            </a:pPr>
            <a:r>
              <a:rPr lang="en-GB" sz="1800" dirty="0">
                <a:effectLst/>
                <a:latin typeface="Verdana" panose="020B0604030504040204" pitchFamily="34" charset="0"/>
                <a:ea typeface="Verdana" panose="020B0604030504040204" pitchFamily="34" charset="0"/>
                <a:cs typeface="Times New Roman" panose="02020603050405020304" pitchFamily="18" charset="0"/>
              </a:rPr>
              <a:t>Resilience finance toolkit – </a:t>
            </a:r>
            <a:r>
              <a:rPr lang="en-GB" sz="1800" dirty="0">
                <a:solidFill>
                  <a:srgbClr val="FF0000"/>
                </a:solidFill>
                <a:effectLst/>
                <a:latin typeface="Verdana" panose="020B0604030504040204" pitchFamily="34" charset="0"/>
                <a:ea typeface="Verdana" panose="020B0604030504040204" pitchFamily="34" charset="0"/>
                <a:cs typeface="Times New Roman" panose="02020603050405020304" pitchFamily="18" charset="0"/>
              </a:rPr>
              <a:t>INSERT LINK!</a:t>
            </a:r>
          </a:p>
          <a:p>
            <a:pPr marL="715963" indent="-342900">
              <a:lnSpc>
                <a:spcPct val="107000"/>
              </a:lnSpc>
              <a:spcAft>
                <a:spcPts val="800"/>
              </a:spcAft>
            </a:pPr>
            <a:r>
              <a:rPr lang="en-GB" sz="1800" dirty="0">
                <a:effectLst/>
                <a:latin typeface="Verdana" panose="020B0604030504040204" pitchFamily="34" charset="0"/>
                <a:ea typeface="Verdana" panose="020B0604030504040204" pitchFamily="34" charset="0"/>
                <a:cs typeface="Times New Roman" panose="02020603050405020304" pitchFamily="18" charset="0"/>
              </a:rPr>
              <a:t>Shelter introduction video - </a:t>
            </a:r>
            <a:r>
              <a:rPr lang="en-GB" sz="1800" u="sng" dirty="0">
                <a:solidFill>
                  <a:srgbClr val="0563C1"/>
                </a:solidFill>
                <a:effectLst/>
                <a:latin typeface="Verdana" panose="020B0604030504040204" pitchFamily="34" charset="0"/>
                <a:ea typeface="Verdana" panose="020B0604030504040204" pitchFamily="34" charset="0"/>
                <a:cs typeface="Times New Roman" panose="02020603050405020304" pitchFamily="18" charset="0"/>
                <a:hlinkClick r:id="rId4"/>
              </a:rPr>
              <a:t>https://youtu.be/gZ2Rk03_P00</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algn="just"/>
            <a:endParaRPr lang="en-GB" dirty="0"/>
          </a:p>
          <a:p>
            <a:pPr algn="just"/>
            <a:r>
              <a:rPr lang="en-GB" dirty="0">
                <a:cs typeface="Arial"/>
              </a:rPr>
              <a:t> </a:t>
            </a:r>
          </a:p>
        </p:txBody>
      </p:sp>
    </p:spTree>
    <p:extLst>
      <p:ext uri="{BB962C8B-B14F-4D97-AF65-F5344CB8AC3E}">
        <p14:creationId xmlns:p14="http://schemas.microsoft.com/office/powerpoint/2010/main" val="1718886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51367"/>
            <a:ext cx="4693785" cy="369332"/>
          </a:xfrm>
          <a:prstGeom prst="rect">
            <a:avLst/>
          </a:prstGeom>
          <a:noFill/>
        </p:spPr>
        <p:txBody>
          <a:bodyPr wrap="square" lIns="91440" tIns="45720" rIns="91440" bIns="45720" rtlCol="0" anchor="t">
            <a:spAutoFit/>
          </a:bodyPr>
          <a:lstStyle/>
          <a:p>
            <a:r>
              <a:rPr lang="it-IT" b="1" u="sng" dirty="0">
                <a:latin typeface="Verdana" panose="020B0604030504040204" pitchFamily="34" charset="0"/>
                <a:ea typeface="Verdana" panose="020B0604030504040204" pitchFamily="34" charset="0"/>
              </a:rPr>
              <a:t>THE NARRATIVE TOOL</a:t>
            </a:r>
          </a:p>
        </p:txBody>
      </p:sp>
      <p:sp>
        <p:nvSpPr>
          <p:cNvPr id="2" name="TextBox 1">
            <a:extLst>
              <a:ext uri="{FF2B5EF4-FFF2-40B4-BE49-F238E27FC236}">
                <a16:creationId xmlns:a16="http://schemas.microsoft.com/office/drawing/2014/main" id="{E8F94D5D-D2D9-3AB7-E386-C52739DE7C3A}"/>
              </a:ext>
            </a:extLst>
          </p:cNvPr>
          <p:cNvSpPr txBox="1"/>
          <p:nvPr/>
        </p:nvSpPr>
        <p:spPr>
          <a:xfrm>
            <a:off x="378372" y="1746279"/>
            <a:ext cx="11197743" cy="4329198"/>
          </a:xfrm>
          <a:prstGeom prst="rect">
            <a:avLst/>
          </a:prstGeom>
          <a:noFill/>
        </p:spPr>
        <p:txBody>
          <a:bodyPr wrap="square" lIns="91440" tIns="45720" rIns="91440" bIns="45720" rtlCol="0" anchor="t">
            <a:spAutoFit/>
          </a:bodyPr>
          <a:lstStyle/>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This narrative tool provides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information and guidelines on the financing instruments used to support disaster risk management solutions.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Using the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5 SHELTER Open Labs as pilots</a:t>
            </a:r>
            <a:r>
              <a:rPr lang="en-GB" sz="1800" dirty="0">
                <a:effectLst/>
                <a:latin typeface="Verdana" panose="020B0604030504040204" pitchFamily="34" charset="0"/>
                <a:ea typeface="Verdana" panose="020B0604030504040204" pitchFamily="34" charset="0"/>
                <a:cs typeface="Times New Roman" panose="02020603050405020304" pitchFamily="18" charset="0"/>
              </a:rPr>
              <a:t>, the tool explores the existing insurance schemes and the potential alternatives that could be implemented.</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IMPORTANT –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This tool is highly context-dependent</a:t>
            </a:r>
            <a:r>
              <a:rPr lang="en-GB" sz="1800" dirty="0">
                <a:effectLst/>
                <a:latin typeface="Verdana" panose="020B0604030504040204" pitchFamily="34" charset="0"/>
                <a:ea typeface="Verdana" panose="020B0604030504040204" pitchFamily="34" charset="0"/>
                <a:cs typeface="Times New Roman" panose="02020603050405020304" pitchFamily="18" charset="0"/>
              </a:rPr>
              <a:t>. The insurance mechanisms used differ from country to country, between legal frameworks and the state of advancement of the insurance and the financial sector. </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For this reason,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the tool explores the context of SHELTER five Open Labs</a:t>
            </a:r>
            <a:r>
              <a:rPr lang="en-GB" sz="1800" dirty="0">
                <a:effectLst/>
                <a:latin typeface="Verdana" panose="020B0604030504040204" pitchFamily="34" charset="0"/>
                <a:ea typeface="Verdana" panose="020B0604030504040204" pitchFamily="34" charset="0"/>
                <a:cs typeface="Times New Roman" panose="02020603050405020304" pitchFamily="18" charset="0"/>
              </a:rPr>
              <a:t>. It cannot be utterly generalised because of the limitations imposed by the regional context as described in the T6.6 literature review concerning the different catastrophe insurance arrangements in Europe (see paragraph 5.2.1).</a:t>
            </a: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Instead,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this tool provides a working and adaptable example of how insurance mechanisms in a given context can be explored</a:t>
            </a:r>
            <a:r>
              <a:rPr lang="en-GB" sz="1800" dirty="0">
                <a:effectLst/>
                <a:latin typeface="Verdana" panose="020B0604030504040204" pitchFamily="34" charset="0"/>
                <a:ea typeface="Verdana" panose="020B0604030504040204" pitchFamily="34" charset="0"/>
                <a:cs typeface="Times New Roman" panose="02020603050405020304" pitchFamily="18" charset="0"/>
              </a:rPr>
              <a:t>. </a:t>
            </a:r>
          </a:p>
        </p:txBody>
      </p:sp>
    </p:spTree>
    <p:extLst>
      <p:ext uri="{BB962C8B-B14F-4D97-AF65-F5344CB8AC3E}">
        <p14:creationId xmlns:p14="http://schemas.microsoft.com/office/powerpoint/2010/main" val="569198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3">
            <a:extLst>
              <a:ext uri="{FF2B5EF4-FFF2-40B4-BE49-F238E27FC236}">
                <a16:creationId xmlns:a16="http://schemas.microsoft.com/office/drawing/2014/main" id="{45DDD832-53FF-0EC8-23B3-BD92D1D74965}"/>
              </a:ext>
            </a:extLst>
          </p:cNvPr>
          <p:cNvSpPr txBox="1"/>
          <p:nvPr/>
        </p:nvSpPr>
        <p:spPr>
          <a:xfrm>
            <a:off x="378372" y="951367"/>
            <a:ext cx="4693785" cy="369332"/>
          </a:xfrm>
          <a:prstGeom prst="rect">
            <a:avLst/>
          </a:prstGeom>
          <a:noFill/>
        </p:spPr>
        <p:txBody>
          <a:bodyPr wrap="square" lIns="91440" tIns="45720" rIns="91440" bIns="45720" rtlCol="0" anchor="t">
            <a:spAutoFit/>
          </a:bodyPr>
          <a:lstStyle/>
          <a:p>
            <a:r>
              <a:rPr lang="it-IT" b="1" u="sng" dirty="0">
                <a:latin typeface="Verdana" panose="020B0604030504040204" pitchFamily="34" charset="0"/>
                <a:ea typeface="Verdana" panose="020B0604030504040204" pitchFamily="34" charset="0"/>
              </a:rPr>
              <a:t>END USERS</a:t>
            </a:r>
          </a:p>
        </p:txBody>
      </p:sp>
      <p:sp>
        <p:nvSpPr>
          <p:cNvPr id="2" name="TextBox 1">
            <a:extLst>
              <a:ext uri="{FF2B5EF4-FFF2-40B4-BE49-F238E27FC236}">
                <a16:creationId xmlns:a16="http://schemas.microsoft.com/office/drawing/2014/main" id="{E8F94D5D-D2D9-3AB7-E386-C52739DE7C3A}"/>
              </a:ext>
            </a:extLst>
          </p:cNvPr>
          <p:cNvSpPr txBox="1"/>
          <p:nvPr/>
        </p:nvSpPr>
        <p:spPr>
          <a:xfrm>
            <a:off x="378372" y="1727798"/>
            <a:ext cx="7973776" cy="4431791"/>
          </a:xfrm>
          <a:prstGeom prst="rect">
            <a:avLst/>
          </a:prstGeom>
          <a:noFill/>
        </p:spPr>
        <p:txBody>
          <a:bodyPr wrap="square" lIns="91440" tIns="45720" rIns="91440" bIns="45720" rtlCol="0" anchor="t">
            <a:spAutoFit/>
          </a:bodyPr>
          <a:lstStyle/>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The tool is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aimed at Cultural heritage site managers, policymakers, private heritage owners and practitioners interested in developing a better understanding of insurance mechanisms </a:t>
            </a:r>
            <a:r>
              <a:rPr lang="en-GB" sz="1800" dirty="0">
                <a:effectLst/>
                <a:latin typeface="Verdana" panose="020B0604030504040204" pitchFamily="34" charset="0"/>
                <a:ea typeface="Verdana" panose="020B0604030504040204" pitchFamily="34" charset="0"/>
                <a:cs typeface="Times New Roman" panose="02020603050405020304" pitchFamily="18" charset="0"/>
              </a:rPr>
              <a:t>used to protect cultural heritage. </a:t>
            </a:r>
          </a:p>
          <a:p>
            <a:pPr lvl="0">
              <a:lnSpc>
                <a:spcPct val="107000"/>
              </a:lnSpc>
              <a:spcAft>
                <a:spcPts val="800"/>
              </a:spcAft>
              <a:tabLst>
                <a:tab pos="457200" algn="l"/>
              </a:tabLst>
            </a:pP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This type of tool is crucial because a greater understanding of the insurance frameworks which support cultural heritage sites ensures that experts can take advantage of the most suitable.</a:t>
            </a:r>
          </a:p>
          <a:p>
            <a:pPr lvl="0">
              <a:lnSpc>
                <a:spcPct val="107000"/>
              </a:lnSpc>
              <a:spcAft>
                <a:spcPts val="800"/>
              </a:spcAft>
              <a:tabLst>
                <a:tab pos="457200" algn="l"/>
              </a:tabLst>
            </a:pP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In essence, </a:t>
            </a:r>
            <a:r>
              <a:rPr lang="en-GB" sz="1800" b="1" dirty="0">
                <a:effectLst/>
                <a:latin typeface="Verdana" panose="020B0604030504040204" pitchFamily="34" charset="0"/>
                <a:ea typeface="Verdana" panose="020B0604030504040204" pitchFamily="34" charset="0"/>
                <a:cs typeface="Times New Roman" panose="02020603050405020304" pitchFamily="18" charset="0"/>
              </a:rPr>
              <a:t>greater clarity leads to a great capacity to protect heritage because experts can take advantage of all available financial resources</a:t>
            </a:r>
            <a:r>
              <a:rPr lang="en-GB" sz="1800" dirty="0">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lnSpc>
                <a:spcPct val="107000"/>
              </a:lnSpc>
              <a:spcAft>
                <a:spcPts val="800"/>
              </a:spcAft>
              <a:buFont typeface="Wingdings" panose="05000000000000000000" pitchFamily="2" charset="2"/>
              <a:buChar char=""/>
              <a:tabLst>
                <a:tab pos="457200" algn="l"/>
              </a:tabLst>
            </a:pPr>
            <a:endParaRPr lang="en-GB" dirty="0">
              <a:effectLst/>
              <a:latin typeface="Verdana" panose="020B0604030504040204" pitchFamily="34" charset="0"/>
              <a:ea typeface="Verdana" panose="020B0604030504040204" pitchFamily="34" charset="0"/>
              <a:cs typeface="Times New Roman" panose="02020603050405020304" pitchFamily="18" charset="0"/>
            </a:endParaRPr>
          </a:p>
        </p:txBody>
      </p:sp>
      <p:pic>
        <p:nvPicPr>
          <p:cNvPr id="4" name="Graphic 3" descr="Confused person with solid fill">
            <a:extLst>
              <a:ext uri="{FF2B5EF4-FFF2-40B4-BE49-F238E27FC236}">
                <a16:creationId xmlns:a16="http://schemas.microsoft.com/office/drawing/2014/main" id="{E1EB4F56-F19E-F571-42FF-9463947999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80529" y="4215802"/>
            <a:ext cx="2642198" cy="2642198"/>
          </a:xfrm>
          <a:prstGeom prst="rect">
            <a:avLst/>
          </a:prstGeom>
        </p:spPr>
      </p:pic>
      <p:pic>
        <p:nvPicPr>
          <p:cNvPr id="5" name="Graphic 4" descr="Flying Money with solid fill">
            <a:extLst>
              <a:ext uri="{FF2B5EF4-FFF2-40B4-BE49-F238E27FC236}">
                <a16:creationId xmlns:a16="http://schemas.microsoft.com/office/drawing/2014/main" id="{002561F5-2AF3-4EDE-A0D3-9EC7AFAD50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030028" y="2432002"/>
            <a:ext cx="914400" cy="914400"/>
          </a:xfrm>
          <a:prstGeom prst="rect">
            <a:avLst/>
          </a:prstGeom>
        </p:spPr>
      </p:pic>
      <p:pic>
        <p:nvPicPr>
          <p:cNvPr id="8" name="Graphic 7" descr="Coins with solid fill">
            <a:extLst>
              <a:ext uri="{FF2B5EF4-FFF2-40B4-BE49-F238E27FC236}">
                <a16:creationId xmlns:a16="http://schemas.microsoft.com/office/drawing/2014/main" id="{1A45D5D6-DC05-EE6D-B4E0-52F417C97B1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93927" y="1727798"/>
            <a:ext cx="914400" cy="914400"/>
          </a:xfrm>
          <a:prstGeom prst="rect">
            <a:avLst/>
          </a:prstGeom>
        </p:spPr>
      </p:pic>
      <p:pic>
        <p:nvPicPr>
          <p:cNvPr id="10" name="Graphic 9" descr="Hammer with solid fill">
            <a:extLst>
              <a:ext uri="{FF2B5EF4-FFF2-40B4-BE49-F238E27FC236}">
                <a16:creationId xmlns:a16="http://schemas.microsoft.com/office/drawing/2014/main" id="{5FBFA2AC-6D87-705F-DB39-D7F99A7BC24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808327" y="2409502"/>
            <a:ext cx="914400" cy="914400"/>
          </a:xfrm>
          <a:prstGeom prst="rect">
            <a:avLst/>
          </a:prstGeom>
        </p:spPr>
      </p:pic>
      <p:pic>
        <p:nvPicPr>
          <p:cNvPr id="12" name="Graphic 11" descr="Safe with solid fill">
            <a:extLst>
              <a:ext uri="{FF2B5EF4-FFF2-40B4-BE49-F238E27FC236}">
                <a16:creationId xmlns:a16="http://schemas.microsoft.com/office/drawing/2014/main" id="{7092A812-C85F-89FE-C60A-6B509D90D98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919065" y="3136206"/>
            <a:ext cx="914400" cy="914400"/>
          </a:xfrm>
          <a:prstGeom prst="rect">
            <a:avLst/>
          </a:prstGeom>
        </p:spPr>
      </p:pic>
    </p:spTree>
    <p:extLst>
      <p:ext uri="{BB962C8B-B14F-4D97-AF65-F5344CB8AC3E}">
        <p14:creationId xmlns:p14="http://schemas.microsoft.com/office/powerpoint/2010/main" val="754306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1476161498"/>
              </p:ext>
            </p:extLst>
          </p:nvPr>
        </p:nvGraphicFramePr>
        <p:xfrm>
          <a:off x="409903" y="1502416"/>
          <a:ext cx="11340663" cy="4592973"/>
        </p:xfrm>
        <a:graphic>
          <a:graphicData uri="http://schemas.openxmlformats.org/drawingml/2006/table">
            <a:tbl>
              <a:tblPr firstRow="1" bandRow="1">
                <a:tableStyleId>{F5AB1C69-6EDB-4FF4-983F-18BD219EF322}</a:tableStyleId>
              </a:tblPr>
              <a:tblGrid>
                <a:gridCol w="2706416">
                  <a:extLst>
                    <a:ext uri="{9D8B030D-6E8A-4147-A177-3AD203B41FA5}">
                      <a16:colId xmlns:a16="http://schemas.microsoft.com/office/drawing/2014/main" val="3525470319"/>
                    </a:ext>
                  </a:extLst>
                </a:gridCol>
                <a:gridCol w="8634247">
                  <a:extLst>
                    <a:ext uri="{9D8B030D-6E8A-4147-A177-3AD203B41FA5}">
                      <a16:colId xmlns:a16="http://schemas.microsoft.com/office/drawing/2014/main" val="2429971225"/>
                    </a:ext>
                  </a:extLst>
                </a:gridCol>
              </a:tblGrid>
              <a:tr h="655944">
                <a:tc>
                  <a:txBody>
                    <a:bodyPr/>
                    <a:lstStyle/>
                    <a:p>
                      <a:pPr algn="ctr"/>
                      <a:r>
                        <a:rPr lang="it-IT" sz="1600" b="1" dirty="0">
                          <a:solidFill>
                            <a:schemeClr val="bg1"/>
                          </a:solidFill>
                          <a:latin typeface="Verdana" panose="020B0604030504040204" pitchFamily="34" charset="0"/>
                          <a:ea typeface="Verdana" panose="020B0604030504040204" pitchFamily="34" charset="0"/>
                        </a:rPr>
                        <a:t>TERM</a:t>
                      </a:r>
                      <a:endParaRPr lang="en-US" sz="16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algn="ctr" defTabSz="914400" rtl="0" eaLnBrk="1" latinLnBrk="0" hangingPunct="1"/>
                      <a:r>
                        <a:rPr lang="it-IT" sz="1600" b="1" kern="1200" dirty="0">
                          <a:solidFill>
                            <a:schemeClr val="bg1"/>
                          </a:solidFill>
                          <a:latin typeface="Verdana" panose="020B0604030504040204" pitchFamily="34" charset="0"/>
                          <a:ea typeface="Verdana" panose="020B0604030504040204" pitchFamily="34" charset="0"/>
                          <a:cs typeface="+mn-cs"/>
                        </a:rPr>
                        <a:t>DESCRIPTION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728036497"/>
                  </a:ext>
                </a:extLst>
              </a:tr>
              <a:tr h="876681">
                <a:tc>
                  <a:txBody>
                    <a:bodyPr/>
                    <a:lstStyle/>
                    <a:p>
                      <a:r>
                        <a:rPr lang="en-GB" sz="1600" dirty="0">
                          <a:latin typeface="Verdana" panose="020B0604030504040204" pitchFamily="34" charset="0"/>
                          <a:ea typeface="Verdana" panose="020B0604030504040204" pitchFamily="34" charset="0"/>
                        </a:rPr>
                        <a:t>Private indemnity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Insurance</a:t>
                      </a:r>
                      <a:r>
                        <a:rPr lang="en-US" sz="1600" baseline="0" dirty="0">
                          <a:latin typeface="Verdana" panose="020B0604030504040204" pitchFamily="34" charset="0"/>
                          <a:ea typeface="Verdana" panose="020B0604030504040204" pitchFamily="34" charset="0"/>
                        </a:rPr>
                        <a:t> provided by a commercial insurance company. </a:t>
                      </a:r>
                      <a:r>
                        <a:rPr lang="en-US" sz="1600" dirty="0">
                          <a:latin typeface="Verdana" panose="020B0604030504040204" pitchFamily="34" charset="0"/>
                          <a:ea typeface="Verdana" panose="020B0604030504040204" pitchFamily="34" charset="0"/>
                        </a:rPr>
                        <a:t>Claim payments are</a:t>
                      </a:r>
                      <a:r>
                        <a:rPr lang="en-US" sz="1600" baseline="0" dirty="0">
                          <a:latin typeface="Verdana" panose="020B0604030504040204" pitchFamily="34" charset="0"/>
                          <a:ea typeface="Verdana" panose="020B0604030504040204" pitchFamily="34" charset="0"/>
                        </a:rPr>
                        <a:t> based on the financial loss or damage suffered by the insured and settled according to policy terms usually after a damage assessment.</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55232598"/>
                  </a:ext>
                </a:extLst>
              </a:tr>
              <a:tr h="926748">
                <a:tc>
                  <a:txBody>
                    <a:bodyPr/>
                    <a:lstStyle/>
                    <a:p>
                      <a:r>
                        <a:rPr lang="en-GB" sz="1600" dirty="0">
                          <a:latin typeface="Verdana" panose="020B0604030504040204" pitchFamily="34" charset="0"/>
                          <a:ea typeface="Verdana" panose="020B0604030504040204" pitchFamily="34" charset="0"/>
                        </a:rPr>
                        <a:t>Public (sponsored)</a:t>
                      </a:r>
                      <a:r>
                        <a:rPr lang="en-GB" sz="1600" baseline="0" dirty="0">
                          <a:latin typeface="Verdana" panose="020B0604030504040204" pitchFamily="34" charset="0"/>
                          <a:ea typeface="Verdana" panose="020B0604030504040204" pitchFamily="34" charset="0"/>
                        </a:rPr>
                        <a:t> indemnity insurance</a:t>
                      </a:r>
                      <a:endParaRPr lang="en-GB"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Insurance</a:t>
                      </a:r>
                      <a:r>
                        <a:rPr lang="en-US" sz="1600" baseline="0" dirty="0">
                          <a:latin typeface="Verdana" panose="020B0604030504040204" pitchFamily="34" charset="0"/>
                          <a:ea typeface="Verdana" panose="020B0604030504040204" pitchFamily="34" charset="0"/>
                        </a:rPr>
                        <a:t> provided by an entity which is (either directly or indirectly) funded or sponsored by the government. </a:t>
                      </a:r>
                      <a:r>
                        <a:rPr lang="en-US" sz="1600" dirty="0">
                          <a:latin typeface="Verdana" panose="020B0604030504040204" pitchFamily="34" charset="0"/>
                          <a:ea typeface="Verdana" panose="020B0604030504040204" pitchFamily="34" charset="0"/>
                        </a:rPr>
                        <a:t>Claim payments are</a:t>
                      </a:r>
                      <a:r>
                        <a:rPr lang="en-US" sz="1600" baseline="0" dirty="0">
                          <a:latin typeface="Verdana" panose="020B0604030504040204" pitchFamily="34" charset="0"/>
                          <a:ea typeface="Verdana" panose="020B0604030504040204" pitchFamily="34" charset="0"/>
                        </a:rPr>
                        <a:t> based on the financial loss or damage suffered by the insured.</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0052435"/>
                  </a:ext>
                </a:extLst>
              </a:tr>
              <a:tr h="876681">
                <a:tc>
                  <a:txBody>
                    <a:bodyPr/>
                    <a:lstStyle/>
                    <a:p>
                      <a:r>
                        <a:rPr lang="en-GB" sz="1600" dirty="0">
                          <a:latin typeface="Verdana" panose="020B0604030504040204" pitchFamily="34" charset="0"/>
                          <a:ea typeface="Verdana" panose="020B0604030504040204" pitchFamily="34" charset="0"/>
                        </a:rPr>
                        <a:t>Private parametric insurance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Insurance</a:t>
                      </a:r>
                      <a:r>
                        <a:rPr lang="en-US" sz="1600" baseline="0" dirty="0">
                          <a:latin typeface="Verdana" panose="020B0604030504040204" pitchFamily="34" charset="0"/>
                          <a:ea typeface="Verdana" panose="020B0604030504040204" pitchFamily="34" charset="0"/>
                        </a:rPr>
                        <a:t> provided by a commercial insurance company. Claim payments are based on the measurement of a specific hazard severity index (e.g. magnitude, level of water) and are usually independent from the actual loss suffered by the insured.</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1931460"/>
                  </a:ext>
                </a:extLst>
              </a:tr>
              <a:tr h="926748">
                <a:tc>
                  <a:txBody>
                    <a:bodyPr/>
                    <a:lstStyle/>
                    <a:p>
                      <a:r>
                        <a:rPr lang="en-GB" sz="1600" dirty="0">
                          <a:latin typeface="Verdana" panose="020B0604030504040204" pitchFamily="34" charset="0"/>
                          <a:ea typeface="Verdana" panose="020B0604030504040204" pitchFamily="34" charset="0"/>
                        </a:rPr>
                        <a:t>Public</a:t>
                      </a:r>
                      <a:r>
                        <a:rPr lang="en-GB" sz="1600" baseline="0" dirty="0">
                          <a:latin typeface="Verdana" panose="020B0604030504040204" pitchFamily="34" charset="0"/>
                          <a:ea typeface="Verdana" panose="020B0604030504040204" pitchFamily="34" charset="0"/>
                        </a:rPr>
                        <a:t> </a:t>
                      </a:r>
                      <a:r>
                        <a:rPr lang="en-GB" sz="1600" dirty="0">
                          <a:latin typeface="Verdana" panose="020B0604030504040204" pitchFamily="34" charset="0"/>
                          <a:ea typeface="Verdana" panose="020B0604030504040204" pitchFamily="34" charset="0"/>
                        </a:rPr>
                        <a:t>(sponsored)</a:t>
                      </a:r>
                      <a:r>
                        <a:rPr lang="en-GB" sz="1600" baseline="0" dirty="0">
                          <a:latin typeface="Verdana" panose="020B0604030504040204" pitchFamily="34" charset="0"/>
                          <a:ea typeface="Verdana" panose="020B0604030504040204" pitchFamily="34" charset="0"/>
                        </a:rPr>
                        <a:t> parametric insurance</a:t>
                      </a:r>
                      <a:endParaRPr lang="en-GB"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Insurance</a:t>
                      </a:r>
                      <a:r>
                        <a:rPr lang="en-US" sz="1600" baseline="0" dirty="0">
                          <a:latin typeface="Verdana" panose="020B0604030504040204" pitchFamily="34" charset="0"/>
                          <a:ea typeface="Verdana" panose="020B0604030504040204" pitchFamily="34" charset="0"/>
                        </a:rPr>
                        <a:t> provided by an entity which is (either directly or indirectly) funded or sponsored by the government. Claim payments are based on the measurement of a specific hazard severity index (e.g. magnitude, level of water) and are usually independent from the actual loss suffered by the insured.</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52269551"/>
                  </a:ext>
                </a:extLst>
              </a:tr>
            </a:tbl>
          </a:graphicData>
        </a:graphic>
      </p:graphicFrame>
      <p:sp>
        <p:nvSpPr>
          <p:cNvPr id="9" name="CasellaDiTesto 8"/>
          <p:cNvSpPr txBox="1"/>
          <p:nvPr/>
        </p:nvSpPr>
        <p:spPr>
          <a:xfrm>
            <a:off x="296044" y="952730"/>
            <a:ext cx="4693785" cy="369332"/>
          </a:xfrm>
          <a:prstGeom prst="rect">
            <a:avLst/>
          </a:prstGeom>
          <a:noFill/>
        </p:spPr>
        <p:txBody>
          <a:bodyPr wrap="square" rtlCol="0">
            <a:spAutoFit/>
          </a:bodyPr>
          <a:lstStyle/>
          <a:p>
            <a:r>
              <a:rPr lang="it-IT" b="1" u="sng" dirty="0">
                <a:latin typeface="Verdana" panose="020B0604030504040204" pitchFamily="34" charset="0"/>
                <a:ea typeface="Verdana" panose="020B0604030504040204" pitchFamily="34" charset="0"/>
              </a:rPr>
              <a:t>GLOSSARY</a:t>
            </a:r>
          </a:p>
        </p:txBody>
      </p:sp>
    </p:spTree>
    <p:extLst>
      <p:ext uri="{BB962C8B-B14F-4D97-AF65-F5344CB8AC3E}">
        <p14:creationId xmlns:p14="http://schemas.microsoft.com/office/powerpoint/2010/main" val="3221428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p:cNvSpPr txBox="1"/>
          <p:nvPr/>
        </p:nvSpPr>
        <p:spPr>
          <a:xfrm>
            <a:off x="304081" y="804223"/>
            <a:ext cx="4693785" cy="369332"/>
          </a:xfrm>
          <a:prstGeom prst="rect">
            <a:avLst/>
          </a:prstGeom>
          <a:noFill/>
        </p:spPr>
        <p:txBody>
          <a:bodyPr wrap="square" rtlCol="0">
            <a:spAutoFit/>
          </a:bodyPr>
          <a:lstStyle/>
          <a:p>
            <a:pPr algn="just"/>
            <a:r>
              <a:rPr lang="en-GB" b="1" u="sng" dirty="0">
                <a:latin typeface="Verdana" panose="020B0604030504040204" pitchFamily="34" charset="0"/>
                <a:ea typeface="Verdana" panose="020B0604030504040204" pitchFamily="34" charset="0"/>
              </a:rPr>
              <a:t>HOW NAVIGATE THE TOOL </a:t>
            </a:r>
          </a:p>
        </p:txBody>
      </p:sp>
      <p:graphicFrame>
        <p:nvGraphicFramePr>
          <p:cNvPr id="5" name="Tabella 4"/>
          <p:cNvGraphicFramePr>
            <a:graphicFrameLocks noGrp="1"/>
          </p:cNvGraphicFramePr>
          <p:nvPr>
            <p:extLst>
              <p:ext uri="{D42A27DB-BD31-4B8C-83A1-F6EECF244321}">
                <p14:modId xmlns:p14="http://schemas.microsoft.com/office/powerpoint/2010/main" val="3789636325"/>
              </p:ext>
            </p:extLst>
          </p:nvPr>
        </p:nvGraphicFramePr>
        <p:xfrm>
          <a:off x="848412" y="2953288"/>
          <a:ext cx="9833269" cy="3610124"/>
        </p:xfrm>
        <a:graphic>
          <a:graphicData uri="http://schemas.openxmlformats.org/drawingml/2006/table">
            <a:tbl>
              <a:tblPr firstRow="1" bandRow="1">
                <a:tableStyleId>{F5AB1C69-6EDB-4FF4-983F-18BD219EF322}</a:tableStyleId>
              </a:tblPr>
              <a:tblGrid>
                <a:gridCol w="3614934">
                  <a:extLst>
                    <a:ext uri="{9D8B030D-6E8A-4147-A177-3AD203B41FA5}">
                      <a16:colId xmlns:a16="http://schemas.microsoft.com/office/drawing/2014/main" val="4285713883"/>
                    </a:ext>
                  </a:extLst>
                </a:gridCol>
                <a:gridCol w="6218335">
                  <a:extLst>
                    <a:ext uri="{9D8B030D-6E8A-4147-A177-3AD203B41FA5}">
                      <a16:colId xmlns:a16="http://schemas.microsoft.com/office/drawing/2014/main" val="2213741085"/>
                    </a:ext>
                  </a:extLst>
                </a:gridCol>
              </a:tblGrid>
              <a:tr h="473713">
                <a:tc>
                  <a:txBody>
                    <a:bodyPr/>
                    <a:lstStyle/>
                    <a:p>
                      <a:pPr algn="ctr"/>
                      <a:r>
                        <a:rPr lang="it-IT" sz="1600" b="1" dirty="0">
                          <a:solidFill>
                            <a:schemeClr val="bg1"/>
                          </a:solidFill>
                          <a:latin typeface="Verdana" panose="020B0604030504040204" pitchFamily="34" charset="0"/>
                          <a:ea typeface="Verdana" panose="020B0604030504040204" pitchFamily="34" charset="0"/>
                        </a:rPr>
                        <a:t>BUTTON</a:t>
                      </a:r>
                      <a:endParaRPr lang="en-US" sz="16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algn="ctr" defTabSz="914400" rtl="0" eaLnBrk="1" latinLnBrk="0" hangingPunct="1"/>
                      <a:r>
                        <a:rPr lang="it-IT" sz="1600" b="1" kern="1200" dirty="0">
                          <a:solidFill>
                            <a:schemeClr val="bg1"/>
                          </a:solidFill>
                          <a:latin typeface="Verdana" panose="020B0604030504040204" pitchFamily="34" charset="0"/>
                          <a:ea typeface="Verdana" panose="020B0604030504040204" pitchFamily="34" charset="0"/>
                          <a:cs typeface="+mn-cs"/>
                        </a:rPr>
                        <a:t>ACTION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572229764"/>
                  </a:ext>
                </a:extLst>
              </a:tr>
              <a:tr h="875123">
                <a:tc>
                  <a:txBody>
                    <a:bodyPr/>
                    <a:lstStyle/>
                    <a:p>
                      <a:pPr marL="285750" indent="-285750">
                        <a:buFont typeface="Arial" panose="020B0604020202020204" pitchFamily="34" charset="0"/>
                        <a:buChar char="•"/>
                      </a:pP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dirty="0">
                          <a:latin typeface="Verdana" panose="020B0604030504040204" pitchFamily="34" charset="0"/>
                          <a:ea typeface="Verdana" panose="020B0604030504040204" pitchFamily="34" charset="0"/>
                        </a:rPr>
                        <a:t>Go to HOME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02869509"/>
                  </a:ext>
                </a:extLst>
              </a:tr>
              <a:tr h="796124">
                <a:tc>
                  <a:txBody>
                    <a:bodyPr/>
                    <a:lstStyle/>
                    <a:p>
                      <a:pPr marL="0" indent="0">
                        <a:buFont typeface="Arial" panose="020B0604020202020204" pitchFamily="34" charset="0"/>
                        <a:buNone/>
                      </a:pP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Go back to PREVIOUS Slide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0616705"/>
                  </a:ext>
                </a:extLst>
              </a:tr>
              <a:tr h="366291">
                <a:tc>
                  <a:txBody>
                    <a:bodyPr/>
                    <a:lstStyle/>
                    <a:p>
                      <a:pPr marL="0" indent="0" algn="ctr">
                        <a:buFont typeface="Arial" panose="020B0604020202020204" pitchFamily="34" charset="0"/>
                        <a:buNone/>
                      </a:pPr>
                      <a:r>
                        <a:rPr lang="en-US" sz="1600" b="1" dirty="0">
                          <a:solidFill>
                            <a:schemeClr val="bg1"/>
                          </a:solidFill>
                          <a:latin typeface="Verdana" panose="020B0604030504040204" pitchFamily="34" charset="0"/>
                          <a:ea typeface="Verdana" panose="020B0604030504040204" pitchFamily="34" charset="0"/>
                        </a:rPr>
                        <a:t>COLOUR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bg1"/>
                          </a:solidFill>
                          <a:latin typeface="Verdana" panose="020B0604030504040204" pitchFamily="34" charset="0"/>
                          <a:ea typeface="Verdana" panose="020B0604030504040204" pitchFamily="34" charset="0"/>
                        </a:rPr>
                        <a:t>MEANING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3988947718"/>
                  </a:ext>
                </a:extLst>
              </a:tr>
              <a:tr h="366291">
                <a:tc>
                  <a:txBody>
                    <a:bodyPr/>
                    <a:lstStyle/>
                    <a:p>
                      <a:pPr marL="0" indent="0" algn="ctr">
                        <a:buFont typeface="Arial" panose="020B0604020202020204" pitchFamily="34" charset="0"/>
                        <a:buNone/>
                      </a:pPr>
                      <a:r>
                        <a:rPr lang="en-US" sz="1600" dirty="0">
                          <a:latin typeface="Verdana" panose="020B0604030504040204" pitchFamily="34" charset="0"/>
                          <a:ea typeface="Verdana" panose="020B0604030504040204" pitchFamily="34" charset="0"/>
                        </a:rPr>
                        <a:t>GREEN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AE8AA"/>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No</a:t>
                      </a:r>
                      <a:r>
                        <a:rPr lang="en-US" sz="1600" baseline="0" dirty="0">
                          <a:latin typeface="Verdana" panose="020B0604030504040204" pitchFamily="34" charset="0"/>
                          <a:ea typeface="Verdana" panose="020B0604030504040204" pitchFamily="34" charset="0"/>
                        </a:rPr>
                        <a:t> or low level of viability / effectiveness</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1410771"/>
                  </a:ext>
                </a:extLst>
              </a:tr>
              <a:tr h="366291">
                <a:tc>
                  <a:txBody>
                    <a:bodyPr/>
                    <a:lstStyle/>
                    <a:p>
                      <a:pPr marL="0" indent="0" algn="ctr">
                        <a:buFont typeface="Arial" panose="020B0604020202020204" pitchFamily="34" charset="0"/>
                        <a:buNone/>
                      </a:pPr>
                      <a:r>
                        <a:rPr lang="en-US" sz="1600" dirty="0">
                          <a:latin typeface="Verdana" panose="020B0604030504040204" pitchFamily="34" charset="0"/>
                          <a:ea typeface="Verdana" panose="020B0604030504040204" pitchFamily="34" charset="0"/>
                        </a:rPr>
                        <a:t>YELLOW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Medium level of </a:t>
                      </a:r>
                      <a:r>
                        <a:rPr lang="en-US" sz="1600" baseline="0" dirty="0">
                          <a:latin typeface="Verdana" panose="020B0604030504040204" pitchFamily="34" charset="0"/>
                          <a:ea typeface="Verdana" panose="020B0604030504040204" pitchFamily="34" charset="0"/>
                        </a:rPr>
                        <a:t>viability / effectiveness</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66507086"/>
                  </a:ext>
                </a:extLst>
              </a:tr>
              <a:tr h="366291">
                <a:tc>
                  <a:txBody>
                    <a:bodyPr/>
                    <a:lstStyle/>
                    <a:p>
                      <a:pPr marL="0" indent="0" algn="ctr">
                        <a:buFont typeface="Arial" panose="020B0604020202020204" pitchFamily="34" charset="0"/>
                        <a:buNone/>
                      </a:pPr>
                      <a:r>
                        <a:rPr lang="en-US" sz="1600" dirty="0">
                          <a:latin typeface="Verdana" panose="020B0604030504040204" pitchFamily="34" charset="0"/>
                          <a:ea typeface="Verdana" panose="020B0604030504040204" pitchFamily="34" charset="0"/>
                        </a:rPr>
                        <a:t>RED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ABAB"/>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latin typeface="Verdana" panose="020B0604030504040204" pitchFamily="34" charset="0"/>
                          <a:ea typeface="Verdana" panose="020B0604030504040204" pitchFamily="34" charset="0"/>
                        </a:rPr>
                        <a:t>High level of </a:t>
                      </a:r>
                      <a:r>
                        <a:rPr lang="en-US" sz="1600" baseline="0" dirty="0">
                          <a:latin typeface="Verdana" panose="020B0604030504040204" pitchFamily="34" charset="0"/>
                          <a:ea typeface="Verdana" panose="020B0604030504040204" pitchFamily="34" charset="0"/>
                        </a:rPr>
                        <a:t>viability / effectiveness</a:t>
                      </a:r>
                      <a:endParaRPr lang="en-US" sz="16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329249"/>
                  </a:ext>
                </a:extLst>
              </a:tr>
            </a:tbl>
          </a:graphicData>
        </a:graphic>
      </p:graphicFrame>
      <p:sp>
        <p:nvSpPr>
          <p:cNvPr id="7" name="Ritorno 6">
            <a:hlinkClick r:id="" action="ppaction://hlinkshowjump?jump=lastslideviewed" highlightClick="1"/>
          </p:cNvPr>
          <p:cNvSpPr/>
          <p:nvPr/>
        </p:nvSpPr>
        <p:spPr>
          <a:xfrm>
            <a:off x="2356681" y="4343184"/>
            <a:ext cx="588583" cy="646982"/>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Pagina iniziale 7">
            <a:hlinkClick r:id="rId2" action="ppaction://hlinksldjump" highlightClick="1"/>
          </p:cNvPr>
          <p:cNvSpPr/>
          <p:nvPr/>
        </p:nvSpPr>
        <p:spPr>
          <a:xfrm>
            <a:off x="2356680" y="3525522"/>
            <a:ext cx="588583" cy="646982"/>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Pagina iniziale 7">
            <a:hlinkClick r:id="rId2" action="ppaction://hlinksldjump" highlightClick="1"/>
            <a:extLst>
              <a:ext uri="{FF2B5EF4-FFF2-40B4-BE49-F238E27FC236}">
                <a16:creationId xmlns:a16="http://schemas.microsoft.com/office/drawing/2014/main" id="{49752DB7-BAD0-2A11-66C8-8AED135E6804}"/>
              </a:ext>
            </a:extLst>
          </p:cNvPr>
          <p:cNvSpPr/>
          <p:nvPr/>
        </p:nvSpPr>
        <p:spPr>
          <a:xfrm>
            <a:off x="11028644" y="6297105"/>
            <a:ext cx="523315" cy="532614"/>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Ritorno 6">
            <a:hlinkClick r:id="" action="ppaction://hlinkshowjump?jump=lastslideviewed" highlightClick="1"/>
            <a:extLst>
              <a:ext uri="{FF2B5EF4-FFF2-40B4-BE49-F238E27FC236}">
                <a16:creationId xmlns:a16="http://schemas.microsoft.com/office/drawing/2014/main" id="{629DAFC0-9C1B-C628-B06B-4D7E826DDEB8}"/>
              </a:ext>
            </a:extLst>
          </p:cNvPr>
          <p:cNvSpPr/>
          <p:nvPr/>
        </p:nvSpPr>
        <p:spPr>
          <a:xfrm>
            <a:off x="11607407" y="6287679"/>
            <a:ext cx="523315" cy="532613"/>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14">
            <a:extLst>
              <a:ext uri="{FF2B5EF4-FFF2-40B4-BE49-F238E27FC236}">
                <a16:creationId xmlns:a16="http://schemas.microsoft.com/office/drawing/2014/main" id="{4514F063-8E4C-DCA1-9D81-AC0DD00DA08C}"/>
              </a:ext>
            </a:extLst>
          </p:cNvPr>
          <p:cNvSpPr txBox="1"/>
          <p:nvPr/>
        </p:nvSpPr>
        <p:spPr>
          <a:xfrm>
            <a:off x="378371" y="1344235"/>
            <a:ext cx="10303310" cy="1753109"/>
          </a:xfrm>
          <a:prstGeom prst="rect">
            <a:avLst/>
          </a:prstGeom>
          <a:noFill/>
        </p:spPr>
        <p:txBody>
          <a:bodyPr wrap="square" lIns="91440" tIns="45720" rIns="91440" bIns="45720" rtlCol="0" anchor="t">
            <a:spAutoFit/>
          </a:bodyPr>
          <a:lstStyle/>
          <a:p>
            <a:pPr marL="342900" lvl="0" indent="-342900">
              <a:lnSpc>
                <a:spcPct val="107000"/>
              </a:lnSpc>
              <a:spcAft>
                <a:spcPts val="800"/>
              </a:spcAft>
              <a:buFont typeface="Wingdings" panose="05000000000000000000" pitchFamily="2" charset="2"/>
              <a:buChar char=""/>
              <a:tabLst>
                <a:tab pos="457200" algn="l"/>
              </a:tabLst>
            </a:pPr>
            <a:r>
              <a:rPr lang="en-GB" sz="1800" dirty="0">
                <a:effectLst/>
                <a:latin typeface="Verdana" panose="020B0604030504040204" pitchFamily="34" charset="0"/>
                <a:ea typeface="Verdana" panose="020B0604030504040204" pitchFamily="34" charset="0"/>
                <a:cs typeface="Times New Roman" panose="02020603050405020304" pitchFamily="18" charset="0"/>
              </a:rPr>
              <a:t>The narrative tool is navigated using hyperlinks (</a:t>
            </a:r>
            <a:r>
              <a:rPr lang="en-GB" u="sng" dirty="0">
                <a:solidFill>
                  <a:srgbClr val="0070C0"/>
                </a:solidFill>
                <a:latin typeface="Verdana" panose="020B0604030504040204" pitchFamily="34" charset="0"/>
                <a:ea typeface="Verdana" panose="020B0604030504040204" pitchFamily="34" charset="0"/>
                <a:cs typeface="Times New Roman" panose="02020603050405020304" pitchFamily="18" charset="0"/>
              </a:rPr>
              <a:t>blue underlined text</a:t>
            </a:r>
            <a:r>
              <a:rPr lang="en-GB" sz="1800" dirty="0">
                <a:effectLst/>
                <a:latin typeface="Verdana" panose="020B0604030504040204" pitchFamily="34" charset="0"/>
                <a:ea typeface="Verdana" panose="020B0604030504040204" pitchFamily="34" charset="0"/>
                <a:cs typeface="Times New Roman" panose="02020603050405020304" pitchFamily="18" charset="0"/>
              </a:rPr>
              <a:t>) and internal buttons outlined and can be found in the bottom right corner of each slide.</a:t>
            </a:r>
          </a:p>
          <a:p>
            <a:pPr marL="342900" lvl="0" indent="-342900">
              <a:lnSpc>
                <a:spcPct val="107000"/>
              </a:lnSpc>
              <a:spcAft>
                <a:spcPts val="800"/>
              </a:spcAft>
              <a:buFont typeface="Wingdings" panose="05000000000000000000" pitchFamily="2" charset="2"/>
              <a:buChar char=""/>
              <a:tabLst>
                <a:tab pos="457200" algn="l"/>
              </a:tabLst>
            </a:pPr>
            <a:r>
              <a:rPr lang="en-GB" dirty="0">
                <a:latin typeface="Verdana" panose="020B0604030504040204" pitchFamily="34" charset="0"/>
                <a:ea typeface="Verdana" panose="020B0604030504040204" pitchFamily="34" charset="0"/>
                <a:cs typeface="Times New Roman" panose="02020603050405020304" pitchFamily="18" charset="0"/>
              </a:rPr>
              <a:t>Finally, a colour coding system (Green, Yellow &amp; Red) indicates the perceived level of viability of the insurance mechanisms.</a:t>
            </a:r>
            <a:endParaRPr lang="en-GB" sz="1800" dirty="0">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lnSpc>
                <a:spcPct val="107000"/>
              </a:lnSpc>
              <a:spcAft>
                <a:spcPts val="800"/>
              </a:spcAft>
              <a:buFont typeface="Wingdings" panose="05000000000000000000" pitchFamily="2" charset="2"/>
              <a:buChar char=""/>
              <a:tabLst>
                <a:tab pos="457200" algn="l"/>
              </a:tabLst>
            </a:pPr>
            <a:endParaRPr lang="en-GB" dirty="0">
              <a:effectLst/>
              <a:latin typeface="Verdana" panose="020B0604030504040204" pitchFamily="34" charset="0"/>
              <a:ea typeface="Verdana" panose="020B0604030504040204" pitchFamily="34" charset="0"/>
              <a:cs typeface="Times New Roman" panose="02020603050405020304" pitchFamily="18" charset="0"/>
            </a:endParaRPr>
          </a:p>
        </p:txBody>
      </p:sp>
      <p:cxnSp>
        <p:nvCxnSpPr>
          <p:cNvPr id="17" name="Connector: Elbow 16">
            <a:extLst>
              <a:ext uri="{FF2B5EF4-FFF2-40B4-BE49-F238E27FC236}">
                <a16:creationId xmlns:a16="http://schemas.microsoft.com/office/drawing/2014/main" id="{7696933A-A103-13FE-AC40-9A10624706CA}"/>
              </a:ext>
            </a:extLst>
          </p:cNvPr>
          <p:cNvCxnSpPr>
            <a:cxnSpLocks/>
          </p:cNvCxnSpPr>
          <p:nvPr/>
        </p:nvCxnSpPr>
        <p:spPr>
          <a:xfrm rot="16200000" flipH="1">
            <a:off x="8391364" y="2892527"/>
            <a:ext cx="4326900" cy="2105184"/>
          </a:xfrm>
          <a:prstGeom prst="bentConnector3">
            <a:avLst>
              <a:gd name="adj1" fmla="val 109"/>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09300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extLst>
              <p:ext uri="{D42A27DB-BD31-4B8C-83A1-F6EECF244321}">
                <p14:modId xmlns:p14="http://schemas.microsoft.com/office/powerpoint/2010/main" val="3867662738"/>
              </p:ext>
            </p:extLst>
          </p:nvPr>
        </p:nvGraphicFramePr>
        <p:xfrm>
          <a:off x="399393" y="1250628"/>
          <a:ext cx="11529848" cy="5370131"/>
        </p:xfrm>
        <a:graphic>
          <a:graphicData uri="http://schemas.openxmlformats.org/drawingml/2006/table">
            <a:tbl>
              <a:tblPr firstRow="1" bandRow="1">
                <a:tableStyleId>{F5AB1C69-6EDB-4FF4-983F-18BD219EF322}</a:tableStyleId>
              </a:tblPr>
              <a:tblGrid>
                <a:gridCol w="3484450">
                  <a:extLst>
                    <a:ext uri="{9D8B030D-6E8A-4147-A177-3AD203B41FA5}">
                      <a16:colId xmlns:a16="http://schemas.microsoft.com/office/drawing/2014/main" val="3722945741"/>
                    </a:ext>
                  </a:extLst>
                </a:gridCol>
                <a:gridCol w="3860855">
                  <a:extLst>
                    <a:ext uri="{9D8B030D-6E8A-4147-A177-3AD203B41FA5}">
                      <a16:colId xmlns:a16="http://schemas.microsoft.com/office/drawing/2014/main" val="3031005448"/>
                    </a:ext>
                  </a:extLst>
                </a:gridCol>
                <a:gridCol w="4184543">
                  <a:extLst>
                    <a:ext uri="{9D8B030D-6E8A-4147-A177-3AD203B41FA5}">
                      <a16:colId xmlns:a16="http://schemas.microsoft.com/office/drawing/2014/main" val="1561592331"/>
                    </a:ext>
                  </a:extLst>
                </a:gridCol>
              </a:tblGrid>
              <a:tr h="341875">
                <a:tc gridSpan="3">
                  <a:txBody>
                    <a:bodyPr/>
                    <a:lstStyle/>
                    <a:p>
                      <a:pPr marL="0" marR="0" indent="0" algn="ctr" defTabSz="914400" rtl="0" eaLnBrk="1" fontAlgn="auto" latinLnBrk="0" hangingPunct="1">
                        <a:lnSpc>
                          <a:spcPct val="100000"/>
                        </a:lnSpc>
                        <a:spcBef>
                          <a:spcPts val="0"/>
                        </a:spcBef>
                        <a:spcAft>
                          <a:spcPts val="0"/>
                        </a:spcAft>
                        <a:buClrTx/>
                        <a:buSzTx/>
                        <a:buNone/>
                        <a:tabLst/>
                        <a:defRPr/>
                      </a:pPr>
                      <a:r>
                        <a:rPr lang="it-IT" sz="1400" b="0" u="none" dirty="0">
                          <a:solidFill>
                            <a:schemeClr val="tx1"/>
                          </a:solidFill>
                          <a:latin typeface="Verdana" panose="020B0604030504040204" pitchFamily="34" charset="0"/>
                          <a:ea typeface="Verdana" panose="020B0604030504040204" pitchFamily="34" charset="0"/>
                          <a:hlinkClick r:id="rId2" action="ppaction://hlinksldjump"/>
                        </a:rPr>
                        <a:t>HOME</a:t>
                      </a:r>
                      <a:endParaRPr lang="it-IT" sz="1400" b="0" u="none"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US"/>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65419688"/>
                  </a:ext>
                </a:extLst>
              </a:tr>
              <a:tr h="341875">
                <a:tc gridSpan="3">
                  <a:txBody>
                    <a:bodyPr/>
                    <a:lstStyle/>
                    <a:p>
                      <a:pPr marL="0" marR="0" lvl="0" indent="0" algn="ctr" defTabSz="914400" rtl="0" eaLnBrk="1" fontAlgn="auto" latinLnBrk="0" hangingPunct="1">
                        <a:lnSpc>
                          <a:spcPct val="100000"/>
                        </a:lnSpc>
                        <a:spcBef>
                          <a:spcPts val="0"/>
                        </a:spcBef>
                        <a:spcAft>
                          <a:spcPts val="0"/>
                        </a:spcAft>
                        <a:buClrTx/>
                        <a:buSzTx/>
                        <a:buNone/>
                        <a:tabLst/>
                        <a:defRPr/>
                      </a:pPr>
                      <a:r>
                        <a:rPr lang="it-IT" sz="1400" b="0" u="none" kern="1200" dirty="0">
                          <a:solidFill>
                            <a:schemeClr val="tx1"/>
                          </a:solidFill>
                          <a:latin typeface="Verdana" panose="020B0604030504040204" pitchFamily="34" charset="0"/>
                          <a:ea typeface="Verdana" panose="020B0604030504040204" pitchFamily="34" charset="0"/>
                          <a:cs typeface="+mn-cs"/>
                          <a:hlinkClick r:id="rId3" action="ppaction://hlinksldjump"/>
                        </a:rPr>
                        <a:t>GLOSSARY</a:t>
                      </a:r>
                      <a:endParaRPr lang="it-IT" sz="1400" b="0" u="none" kern="1200" dirty="0">
                        <a:solidFill>
                          <a:schemeClr val="tx1"/>
                        </a:solidFill>
                        <a:latin typeface="Verdana" panose="020B0604030504040204" pitchFamily="34" charset="0"/>
                        <a:ea typeface="Verdana" panose="020B0604030504040204" pitchFamily="34" charset="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GB"/>
                    </a:p>
                  </a:txBody>
                  <a:tcPr/>
                </a:tc>
                <a:tc hMerge="1">
                  <a:txBody>
                    <a:bodyPr/>
                    <a:lstStyle/>
                    <a:p>
                      <a:endParaRPr lang="en-US"/>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96865561"/>
                  </a:ext>
                </a:extLst>
              </a:tr>
              <a:tr h="341875">
                <a:tc gridSpan="3">
                  <a:txBody>
                    <a:bodyPr/>
                    <a:lstStyle/>
                    <a:p>
                      <a:pPr marL="0" marR="0" indent="0" algn="ctr" defTabSz="914400" rtl="0" eaLnBrk="1" fontAlgn="auto" latinLnBrk="0" hangingPunct="1">
                        <a:lnSpc>
                          <a:spcPct val="100000"/>
                        </a:lnSpc>
                        <a:spcBef>
                          <a:spcPts val="0"/>
                        </a:spcBef>
                        <a:spcAft>
                          <a:spcPts val="0"/>
                        </a:spcAft>
                        <a:buClrTx/>
                        <a:buSzTx/>
                        <a:buNone/>
                        <a:tabLst/>
                        <a:defRPr/>
                      </a:pPr>
                      <a:r>
                        <a:rPr lang="it-IT" sz="1400" b="0" u="none" dirty="0">
                          <a:solidFill>
                            <a:schemeClr val="tx1"/>
                          </a:solidFill>
                          <a:latin typeface="Verdana" panose="020B0604030504040204" pitchFamily="34" charset="0"/>
                          <a:ea typeface="Verdana" panose="020B0604030504040204" pitchFamily="34" charset="0"/>
                          <a:hlinkClick r:id="rId4" action="ppaction://hlinksldjump"/>
                        </a:rPr>
                        <a:t>OVERVIEW OF EXISTING INSURANCE SCHEMES IN EUROPE</a:t>
                      </a:r>
                      <a:endParaRPr lang="it-IT" sz="1400" b="0" u="none"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20000"/>
                        <a:lumOff val="80000"/>
                      </a:schemeClr>
                    </a:solidFill>
                  </a:tcPr>
                </a:tc>
                <a:tc hMerge="1">
                  <a:txBody>
                    <a:bodyPr/>
                    <a:lstStyle/>
                    <a:p>
                      <a:endParaRPr lang="en-GB"/>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751927041"/>
                  </a:ext>
                </a:extLst>
              </a:tr>
              <a:tr h="590512">
                <a:tc>
                  <a:txBody>
                    <a:bodyPr/>
                    <a:lstStyle/>
                    <a:p>
                      <a:pPr algn="ctr"/>
                      <a:r>
                        <a:rPr lang="it-IT" sz="1400" b="1" dirty="0">
                          <a:solidFill>
                            <a:schemeClr val="bg1"/>
                          </a:solidFill>
                          <a:latin typeface="Verdana" panose="020B0604030504040204" pitchFamily="34" charset="0"/>
                          <a:ea typeface="Verdana" panose="020B0604030504040204" pitchFamily="34" charset="0"/>
                        </a:rPr>
                        <a:t>SHELTER OPEN LAB</a:t>
                      </a:r>
                      <a:endParaRPr lang="en-US" sz="14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it-IT" sz="1400" b="1" kern="1200">
                          <a:solidFill>
                            <a:schemeClr val="bg1"/>
                          </a:solidFill>
                          <a:latin typeface="Verdana" panose="020B0604030504040204" pitchFamily="34" charset="0"/>
                          <a:ea typeface="Verdana" panose="020B0604030504040204" pitchFamily="34" charset="0"/>
                          <a:cs typeface="+mn-cs"/>
                        </a:rPr>
                        <a:t>COUNTRY-SPECIFIC EXISTING INSURANCE SOLUTIONS</a:t>
                      </a:r>
                      <a:endParaRPr lang="en-US" sz="14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a:txBody>
                    <a:bodyPr/>
                    <a:lstStyle/>
                    <a:p>
                      <a:pPr algn="ctr"/>
                      <a:r>
                        <a:rPr lang="en-US" sz="1400" b="1" dirty="0">
                          <a:solidFill>
                            <a:schemeClr val="bg1"/>
                          </a:solidFill>
                          <a:latin typeface="Verdana" panose="020B0604030504040204" pitchFamily="34" charset="0"/>
                          <a:ea typeface="Verdana" panose="020B0604030504040204" pitchFamily="34" charset="0"/>
                        </a:rPr>
                        <a:t>OTHER SOLUTIONS TO EXPLORE</a:t>
                      </a:r>
                      <a:endParaRPr lang="en-US" sz="1400" dirty="0">
                        <a:solidFill>
                          <a:schemeClr val="bg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solidFill>
                  </a:tcPr>
                </a:tc>
                <a:extLst>
                  <a:ext uri="{0D108BD9-81ED-4DB2-BD59-A6C34878D82A}">
                    <a16:rowId xmlns:a16="http://schemas.microsoft.com/office/drawing/2014/main" val="1813783693"/>
                  </a:ext>
                </a:extLst>
              </a:tr>
              <a:tr h="341875">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rPr>
                        <a:t>RAVENNA SANTA CROCE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 typeface="Arial" panose="020B0604020202020204" pitchFamily="34" charset="0"/>
                        <a:buNone/>
                      </a:pPr>
                      <a:r>
                        <a:rPr lang="en-US" sz="1400">
                          <a:latin typeface="Verdana" panose="020B0604030504040204" pitchFamily="34" charset="0"/>
                          <a:ea typeface="Verdana" panose="020B0604030504040204" pitchFamily="34" charset="0"/>
                          <a:hlinkClick r:id="rId3" action="ppaction://hlinksldjump"/>
                        </a:rPr>
                        <a:t>Click</a:t>
                      </a:r>
                      <a:r>
                        <a:rPr lang="en-US" sz="1400" baseline="0">
                          <a:latin typeface="Verdana" panose="020B0604030504040204" pitchFamily="34" charset="0"/>
                          <a:ea typeface="Verdana" panose="020B0604030504040204" pitchFamily="34" charset="0"/>
                          <a:hlinkClick r:id="rId3"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hlinkClick r:id="rId5" action="ppaction://hlinksldjump"/>
                        </a:rPr>
                        <a:t>Click</a:t>
                      </a:r>
                      <a:r>
                        <a:rPr lang="en-US" sz="1400" baseline="0" dirty="0">
                          <a:latin typeface="Verdana" panose="020B0604030504040204" pitchFamily="34" charset="0"/>
                          <a:ea typeface="Verdana" panose="020B0604030504040204" pitchFamily="34" charset="0"/>
                          <a:hlinkClick r:id="rId5"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11703524"/>
                  </a:ext>
                </a:extLst>
              </a:tr>
              <a:tr h="341875">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rPr>
                        <a:t>SEFERIHISAR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hlinkClick r:id="rId6" action="ppaction://hlinksldjump"/>
                        </a:rPr>
                        <a:t>Click</a:t>
                      </a:r>
                      <a:r>
                        <a:rPr lang="en-US" sz="1400" baseline="0" dirty="0">
                          <a:latin typeface="Verdana" panose="020B0604030504040204" pitchFamily="34" charset="0"/>
                          <a:ea typeface="Verdana" panose="020B0604030504040204" pitchFamily="34" charset="0"/>
                          <a:hlinkClick r:id="rId6"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hlinkClick r:id="rId7" action="ppaction://hlinksldjump"/>
                        </a:rPr>
                        <a:t>Click</a:t>
                      </a:r>
                      <a:r>
                        <a:rPr lang="en-US" sz="1400" baseline="0" dirty="0">
                          <a:latin typeface="Verdana" panose="020B0604030504040204" pitchFamily="34" charset="0"/>
                          <a:ea typeface="Verdana" panose="020B0604030504040204" pitchFamily="34" charset="0"/>
                          <a:hlinkClick r:id="rId7"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66440668"/>
                  </a:ext>
                </a:extLst>
              </a:tr>
              <a:tr h="341875">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rPr>
                        <a:t>DORDRECHT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 typeface="Arial" panose="020B0604020202020204" pitchFamily="34" charset="0"/>
                        <a:buNone/>
                      </a:pPr>
                      <a:r>
                        <a:rPr lang="en-US" sz="1400">
                          <a:latin typeface="Verdana" panose="020B0604030504040204" pitchFamily="34" charset="0"/>
                          <a:ea typeface="Verdana" panose="020B0604030504040204" pitchFamily="34" charset="0"/>
                          <a:hlinkClick r:id="rId4" action="ppaction://hlinksldjump"/>
                        </a:rPr>
                        <a:t>Click</a:t>
                      </a:r>
                      <a:r>
                        <a:rPr lang="en-US" sz="1400" baseline="0">
                          <a:latin typeface="Verdana" panose="020B0604030504040204" pitchFamily="34" charset="0"/>
                          <a:ea typeface="Verdana" panose="020B0604030504040204" pitchFamily="34" charset="0"/>
                          <a:hlinkClick r:id="rId4"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hlinkClick r:id="rId8" action="ppaction://hlinksldjump"/>
                        </a:rPr>
                        <a:t>Click</a:t>
                      </a:r>
                      <a:r>
                        <a:rPr lang="en-US" sz="1400" baseline="0" dirty="0">
                          <a:latin typeface="Verdana" panose="020B0604030504040204" pitchFamily="34" charset="0"/>
                          <a:ea typeface="Verdana" panose="020B0604030504040204" pitchFamily="34" charset="0"/>
                          <a:hlinkClick r:id="rId8"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83853833"/>
                  </a:ext>
                </a:extLst>
              </a:tr>
              <a:tr h="341875">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rPr>
                        <a:t>GALICIA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 typeface="Arial" panose="020B0604020202020204" pitchFamily="34" charset="0"/>
                        <a:buNone/>
                      </a:pPr>
                      <a:r>
                        <a:rPr lang="en-US" sz="1400">
                          <a:latin typeface="Verdana" panose="020B0604030504040204" pitchFamily="34" charset="0"/>
                          <a:ea typeface="Verdana" panose="020B0604030504040204" pitchFamily="34" charset="0"/>
                          <a:hlinkClick r:id="rId9" action="ppaction://hlinksldjump"/>
                        </a:rPr>
                        <a:t>Click</a:t>
                      </a:r>
                      <a:r>
                        <a:rPr lang="en-US" sz="1400" baseline="0">
                          <a:latin typeface="Verdana" panose="020B0604030504040204" pitchFamily="34" charset="0"/>
                          <a:ea typeface="Verdana" panose="020B0604030504040204" pitchFamily="34" charset="0"/>
                          <a:hlinkClick r:id="rId9"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hlinkClick r:id="rId10" action="ppaction://hlinksldjump"/>
                        </a:rPr>
                        <a:t>Click</a:t>
                      </a:r>
                      <a:r>
                        <a:rPr lang="en-US" sz="1400" baseline="0" dirty="0">
                          <a:latin typeface="Verdana" panose="020B0604030504040204" pitchFamily="34" charset="0"/>
                          <a:ea typeface="Verdana" panose="020B0604030504040204" pitchFamily="34" charset="0"/>
                          <a:hlinkClick r:id="rId10"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4162019"/>
                  </a:ext>
                </a:extLst>
              </a:tr>
              <a:tr h="341875">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rPr>
                        <a:t>SAVA RIVER BASIN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indent="0" algn="ctr">
                        <a:buFont typeface="Arial" panose="020B0604020202020204" pitchFamily="34" charset="0"/>
                        <a:buNone/>
                      </a:pPr>
                      <a:r>
                        <a:rPr lang="en-US" sz="1400" dirty="0">
                          <a:latin typeface="Verdana" panose="020B0604030504040204" pitchFamily="34" charset="0"/>
                          <a:ea typeface="Verdana" panose="020B0604030504040204" pitchFamily="34" charset="0"/>
                          <a:hlinkClick r:id="rId11" action="ppaction://hlinksldjump"/>
                        </a:rPr>
                        <a:t>Click</a:t>
                      </a:r>
                      <a:r>
                        <a:rPr lang="en-US" sz="1400" baseline="0" dirty="0">
                          <a:latin typeface="Verdana" panose="020B0604030504040204" pitchFamily="34" charset="0"/>
                          <a:ea typeface="Verdana" panose="020B0604030504040204" pitchFamily="34" charset="0"/>
                          <a:hlinkClick r:id="rId11"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Verdana" panose="020B0604030504040204" pitchFamily="34" charset="0"/>
                          <a:ea typeface="Verdana" panose="020B0604030504040204" pitchFamily="34" charset="0"/>
                          <a:hlinkClick r:id="rId12" action="ppaction://hlinksldjump"/>
                        </a:rPr>
                        <a:t>Click</a:t>
                      </a:r>
                      <a:r>
                        <a:rPr lang="en-US" sz="1400" baseline="0" dirty="0">
                          <a:latin typeface="Verdana" panose="020B0604030504040204" pitchFamily="34" charset="0"/>
                          <a:ea typeface="Verdana" panose="020B0604030504040204" pitchFamily="34" charset="0"/>
                          <a:hlinkClick r:id="rId12" action="ppaction://hlinksldjump"/>
                        </a:rPr>
                        <a:t> here</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8369883"/>
                  </a:ext>
                </a:extLst>
              </a:tr>
              <a:tr h="341875">
                <a:tc gridSpan="3">
                  <a:txBody>
                    <a:bodyPr/>
                    <a:lstStyle/>
                    <a:p>
                      <a:pPr marL="0" indent="0" algn="ctr">
                        <a:buFont typeface="Arial" panose="020B0604020202020204" pitchFamily="34" charset="0"/>
                        <a:buNone/>
                      </a:pPr>
                      <a:r>
                        <a:rPr lang="en-US" sz="1400" b="1" kern="1200" dirty="0">
                          <a:solidFill>
                            <a:schemeClr val="bg1"/>
                          </a:solidFill>
                          <a:latin typeface="Verdana" panose="020B0604030504040204" pitchFamily="34" charset="0"/>
                          <a:ea typeface="Verdana" panose="020B0604030504040204" pitchFamily="34" charset="0"/>
                          <a:cs typeface="+mn-cs"/>
                        </a:rPr>
                        <a:t>LIST OF EXAMINED SOLUTIONS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lang="en-GB"/>
                    </a:p>
                  </a:txBody>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961412135"/>
                  </a:ext>
                </a:extLst>
              </a:tr>
              <a:tr h="590512">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400" b="0" dirty="0">
                          <a:solidFill>
                            <a:schemeClr val="tx1"/>
                          </a:solidFill>
                          <a:latin typeface="Verdana" panose="020B0604030504040204" pitchFamily="34" charset="0"/>
                          <a:ea typeface="Verdana" panose="020B0604030504040204" pitchFamily="34" charset="0"/>
                          <a:hlinkClick r:id="rId13" action="ppaction://hlinksldjump"/>
                        </a:rPr>
                        <a:t>PRIVATE INDEMNITY INSURANCE</a:t>
                      </a:r>
                      <a:endParaRPr lang="it-IT" sz="14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400" baseline="0">
                          <a:solidFill>
                            <a:schemeClr val="tx1"/>
                          </a:solidFill>
                          <a:latin typeface="Verdana" panose="020B0604030504040204" pitchFamily="34" charset="0"/>
                          <a:ea typeface="Verdana" panose="020B0604030504040204" pitchFamily="34" charset="0"/>
                          <a:hlinkClick r:id="rId8" action="ppaction://hlinksldjump"/>
                        </a:rPr>
                        <a:t>PRIVATE PARAMETRIC INSURANCE</a:t>
                      </a:r>
                      <a:endParaRPr lang="it-IT" sz="1400" b="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latin typeface="Verdana" panose="020B0604030504040204" pitchFamily="34" charset="0"/>
                          <a:ea typeface="Verdana" panose="020B0604030504040204" pitchFamily="34" charset="0"/>
                          <a:hlinkClick r:id="rId14" action="ppaction://hlinksldjump"/>
                        </a:rPr>
                        <a:t>CENTRALLY-MANAGED PRIVATE INDEMNITY INSURANCE PROGRAM</a:t>
                      </a:r>
                      <a:endParaRPr lang="en-US" sz="1400" dirty="0">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85525842"/>
                  </a:ext>
                </a:extLst>
              </a:tr>
              <a:tr h="807432">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chemeClr val="tx1"/>
                          </a:solidFill>
                          <a:latin typeface="Verdana" panose="020B0604030504040204" pitchFamily="34" charset="0"/>
                          <a:ea typeface="Verdana" panose="020B0604030504040204" pitchFamily="34" charset="0"/>
                          <a:hlinkClick r:id="rId15" action="ppaction://hlinksldjump"/>
                        </a:rPr>
                        <a:t>INSURANCE POOL THROUGH A GOVERNMENT-PRIVATE SECTOR PARTNERSHIP</a:t>
                      </a:r>
                      <a:endParaRPr lang="en-US" sz="140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a:latin typeface="Verdana" panose="020B0604030504040204" pitchFamily="34" charset="0"/>
                          <a:ea typeface="Verdana" panose="020B0604030504040204" pitchFamily="34" charset="0"/>
                          <a:hlinkClick r:id="rId16" action="ppaction://hlinksldjump"/>
                        </a:rPr>
                        <a:t>GOVERNMENTAL INSURANCE POOL</a:t>
                      </a:r>
                      <a:endParaRPr lang="en-US" sz="1400" dirty="0">
                        <a:solidFill>
                          <a:schemeClr val="tx1"/>
                        </a:solidFill>
                        <a:latin typeface="Verdana" panose="020B0604030504040204" pitchFamily="34" charset="0"/>
                        <a:ea typeface="Verdana" panose="020B060403050404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kern="1200" dirty="0">
                          <a:solidFill>
                            <a:schemeClr val="dk1"/>
                          </a:solidFill>
                          <a:latin typeface="Verdana" panose="020B0604030504040204" pitchFamily="34" charset="0"/>
                          <a:ea typeface="Verdana" panose="020B0604030504040204" pitchFamily="34" charset="0"/>
                          <a:cs typeface="+mn-cs"/>
                          <a:hlinkClick r:id="rId17" action="ppaction://hlinksldjump"/>
                        </a:rPr>
                        <a:t>(PRIVATE AND PUBLIC-SPONSORED) CATASTROPHE BONDS</a:t>
                      </a:r>
                      <a:endParaRPr lang="en-US" sz="1400" kern="1200" dirty="0">
                        <a:solidFill>
                          <a:schemeClr val="dk1"/>
                        </a:solidFill>
                        <a:latin typeface="Verdana" panose="020B0604030504040204" pitchFamily="34" charset="0"/>
                        <a:ea typeface="Verdana" panose="020B0604030504040204" pitchFamily="34" charset="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7738471"/>
                  </a:ext>
                </a:extLst>
              </a:tr>
              <a:tr h="269941">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kern="1200" dirty="0">
                          <a:solidFill>
                            <a:schemeClr val="dk1"/>
                          </a:solidFill>
                          <a:latin typeface="Verdana" panose="020B0604030504040204" pitchFamily="34" charset="0"/>
                          <a:ea typeface="Verdana" panose="020B0604030504040204" pitchFamily="34" charset="0"/>
                          <a:cs typeface="+mn-cs"/>
                          <a:hlinkClick r:id="rId18" action="ppaction://hlinksldjump"/>
                        </a:rPr>
                        <a:t>RESILIENCE</a:t>
                      </a:r>
                      <a:r>
                        <a:rPr lang="en-US" sz="1400" kern="1200" baseline="0" dirty="0">
                          <a:solidFill>
                            <a:schemeClr val="dk1"/>
                          </a:solidFill>
                          <a:latin typeface="Verdana" panose="020B0604030504040204" pitchFamily="34" charset="0"/>
                          <a:ea typeface="Verdana" panose="020B0604030504040204" pitchFamily="34" charset="0"/>
                          <a:cs typeface="+mn-cs"/>
                          <a:hlinkClick r:id="rId18" action="ppaction://hlinksldjump"/>
                        </a:rPr>
                        <a:t> BOND</a:t>
                      </a:r>
                      <a:endParaRPr lang="en-US" sz="1400" kern="1200" dirty="0">
                        <a:solidFill>
                          <a:schemeClr val="dk1"/>
                        </a:solidFill>
                        <a:latin typeface="Verdana" panose="020B0604030504040204" pitchFamily="34" charset="0"/>
                        <a:ea typeface="Verdana" panose="020B0604030504040204" pitchFamily="34" charset="0"/>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kern="1200" dirty="0">
                        <a:solidFill>
                          <a:schemeClr val="dk1"/>
                        </a:solidFill>
                        <a:latin typeface="Verdana" panose="020B0604030504040204" pitchFamily="34" charset="0"/>
                        <a:ea typeface="Verdana" panose="020B0604030504040204" pitchFamily="34" charset="0"/>
                        <a:cs typeface="+mn-cs"/>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latin typeface="Verdana" panose="020B0604030504040204" pitchFamily="34" charset="0"/>
                        <a:ea typeface="Verdana" panose="020B0604030504040204"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02297991"/>
                  </a:ext>
                </a:extLst>
              </a:tr>
            </a:tbl>
          </a:graphicData>
        </a:graphic>
      </p:graphicFrame>
      <p:sp>
        <p:nvSpPr>
          <p:cNvPr id="7" name="CasellaDiTesto 3">
            <a:extLst>
              <a:ext uri="{FF2B5EF4-FFF2-40B4-BE49-F238E27FC236}">
                <a16:creationId xmlns:a16="http://schemas.microsoft.com/office/drawing/2014/main" id="{45DDD832-53FF-0EC8-23B3-BD92D1D74965}"/>
              </a:ext>
            </a:extLst>
          </p:cNvPr>
          <p:cNvSpPr txBox="1"/>
          <p:nvPr/>
        </p:nvSpPr>
        <p:spPr>
          <a:xfrm>
            <a:off x="926250" y="743778"/>
            <a:ext cx="4693785" cy="369332"/>
          </a:xfrm>
          <a:prstGeom prst="rect">
            <a:avLst/>
          </a:prstGeom>
          <a:noFill/>
        </p:spPr>
        <p:txBody>
          <a:bodyPr wrap="square" rtlCol="0">
            <a:spAutoFit/>
          </a:bodyPr>
          <a:lstStyle/>
          <a:p>
            <a:r>
              <a:rPr lang="it-IT" b="1" u="sng" dirty="0"/>
              <a:t>HOME</a:t>
            </a:r>
          </a:p>
        </p:txBody>
      </p:sp>
      <p:sp>
        <p:nvSpPr>
          <p:cNvPr id="2" name="Pagina iniziale 3">
            <a:hlinkClick r:id="rId6" action="ppaction://hlinksldjump" highlightClick="1"/>
            <a:extLst>
              <a:ext uri="{FF2B5EF4-FFF2-40B4-BE49-F238E27FC236}">
                <a16:creationId xmlns:a16="http://schemas.microsoft.com/office/drawing/2014/main" id="{AAA57720-1E6D-6C98-20E4-0A97982D161A}"/>
              </a:ext>
            </a:extLst>
          </p:cNvPr>
          <p:cNvSpPr/>
          <p:nvPr/>
        </p:nvSpPr>
        <p:spPr>
          <a:xfrm>
            <a:off x="11191992" y="6363093"/>
            <a:ext cx="460076" cy="463975"/>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Ritorno 4">
            <a:hlinkClick r:id="" action="ppaction://hlinkshowjump?jump=lastslideviewed" highlightClick="1"/>
            <a:extLst>
              <a:ext uri="{FF2B5EF4-FFF2-40B4-BE49-F238E27FC236}">
                <a16:creationId xmlns:a16="http://schemas.microsoft.com/office/drawing/2014/main" id="{8EA33F0C-3706-F370-961F-69381DC3A011}"/>
              </a:ext>
            </a:extLst>
          </p:cNvPr>
          <p:cNvSpPr/>
          <p:nvPr/>
        </p:nvSpPr>
        <p:spPr>
          <a:xfrm>
            <a:off x="11694216" y="6363093"/>
            <a:ext cx="460076" cy="463975"/>
          </a:xfrm>
          <a:prstGeom prst="actionButtonReturn">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Pagina iniziale 3">
            <a:hlinkClick r:id="rId6" action="ppaction://hlinksldjump" highlightClick="1"/>
            <a:extLst>
              <a:ext uri="{FF2B5EF4-FFF2-40B4-BE49-F238E27FC236}">
                <a16:creationId xmlns:a16="http://schemas.microsoft.com/office/drawing/2014/main" id="{2431D32E-2921-18D0-883D-FA94403247EB}"/>
              </a:ext>
            </a:extLst>
          </p:cNvPr>
          <p:cNvSpPr/>
          <p:nvPr/>
        </p:nvSpPr>
        <p:spPr>
          <a:xfrm>
            <a:off x="399393" y="672074"/>
            <a:ext cx="526857" cy="509795"/>
          </a:xfrm>
          <a:prstGeom prst="actionButtonHome">
            <a:avLst/>
          </a:prstGeom>
          <a:solidFill>
            <a:srgbClr val="E6C450"/>
          </a:solid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0809775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9090F30CC30249A9137D104C310D5E" ma:contentTypeVersion="" ma:contentTypeDescription="Create a new document." ma:contentTypeScope="" ma:versionID="93b31c63769116c7966043d5e1c29ba9">
  <xsd:schema xmlns:xsd="http://www.w3.org/2001/XMLSchema" xmlns:xs="http://www.w3.org/2001/XMLSchema" xmlns:p="http://schemas.microsoft.com/office/2006/metadata/properties" xmlns:ns1="http://schemas.microsoft.com/sharepoint/v3" xmlns:ns2="8bdfa187-f10e-4e35-aeac-0611627392f8" xmlns:ns3="f616e574-c532-4f3f-84fd-dcd5254a23ba" xmlns:ns4="cd6ebab3-dd10-43c3-8f1f-a7f5fe9e4e0e" targetNamespace="http://schemas.microsoft.com/office/2006/metadata/properties" ma:root="true" ma:fieldsID="e9e80dac16f867084f8e2ec7eec0daf5" ns1:_="" ns2:_="" ns3:_="" ns4:_="">
    <xsd:import namespace="http://schemas.microsoft.com/sharepoint/v3"/>
    <xsd:import namespace="8bdfa187-f10e-4e35-aeac-0611627392f8"/>
    <xsd:import namespace="f616e574-c532-4f3f-84fd-dcd5254a23ba"/>
    <xsd:import namespace="cd6ebab3-dd10-43c3-8f1f-a7f5fe9e4e0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DateTaken" minOccurs="0"/>
                <xsd:element ref="ns2:MediaServiceLocation" minOccurs="0"/>
                <xsd:element ref="ns2:MediaServiceAutoKeyPoints" minOccurs="0"/>
                <xsd:element ref="ns2:MediaServiceKeyPoints" minOccurs="0"/>
                <xsd:element ref="ns1:_ip_UnifiedCompliancePolicyProperties" minOccurs="0"/>
                <xsd:element ref="ns1:_ip_UnifiedCompliancePolicyUIAction" minOccurs="0"/>
                <xsd:element ref="ns2:MediaLengthInSeconds" minOccurs="0"/>
                <xsd:element ref="ns4: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dfa187-f10e-4e35-aeac-0611627392f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ddd764ea-f358-4c72-bc2f-0d3f8bd6764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f616e574-c532-4f3f-84fd-dcd5254a23ba"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6ebab3-dd10-43c3-8f1f-a7f5fe9e4e0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497bae11-e298-453e-a34a-97e542062d1f}" ma:internalName="TaxCatchAll" ma:showField="CatchAllData" ma:web="cd6ebab3-dd10-43c3-8f1f-a7f5fe9e4e0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d6ebab3-dd10-43c3-8f1f-a7f5fe9e4e0e" xsi:nil="true"/>
    <lcf76f155ced4ddcb4097134ff3c332f xmlns="8bdfa187-f10e-4e35-aeac-0611627392f8">
      <Terms xmlns="http://schemas.microsoft.com/office/infopath/2007/PartnerControls"/>
    </lcf76f155ced4ddcb4097134ff3c332f>
    <_ip_UnifiedCompliancePolicyProperties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3888C2-BA80-4BAA-9C47-EF0109863F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8bdfa187-f10e-4e35-aeac-0611627392f8"/>
    <ds:schemaRef ds:uri="f616e574-c532-4f3f-84fd-dcd5254a23ba"/>
    <ds:schemaRef ds:uri="cd6ebab3-dd10-43c3-8f1f-a7f5fe9e4e0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D945028-6CCE-4508-82F5-309700783FDF}">
  <ds:schemaRefs>
    <ds:schemaRef ds:uri="http://schemas.microsoft.com/office/2006/metadata/properties"/>
    <ds:schemaRef ds:uri="http://schemas.microsoft.com/office/infopath/2007/PartnerControls"/>
    <ds:schemaRef ds:uri="http://schemas.microsoft.com/sharepoint/v3"/>
    <ds:schemaRef ds:uri="cd6ebab3-dd10-43c3-8f1f-a7f5fe9e4e0e"/>
    <ds:schemaRef ds:uri="8bdfa187-f10e-4e35-aeac-0611627392f8"/>
  </ds:schemaRefs>
</ds:datastoreItem>
</file>

<file path=customXml/itemProps3.xml><?xml version="1.0" encoding="utf-8"?>
<ds:datastoreItem xmlns:ds="http://schemas.openxmlformats.org/officeDocument/2006/customXml" ds:itemID="{F17C4E2F-E5E2-4456-97E3-9CB633533D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378</TotalTime>
  <Words>4295</Words>
  <Application>Microsoft Office PowerPoint</Application>
  <PresentationFormat>Widescreen</PresentationFormat>
  <Paragraphs>470</Paragraphs>
  <Slides>34</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Arial</vt:lpstr>
      <vt:lpstr>Calibri</vt:lpstr>
      <vt:lpstr>Calibri Light</vt:lpstr>
      <vt:lpstr>Verdana</vt:lpstr>
      <vt:lpstr>Wingdings</vt:lpstr>
      <vt:lpstr>Tema di Office</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Enrico Micheletti</dc:creator>
  <cp:lastModifiedBy>Louis Durrant</cp:lastModifiedBy>
  <cp:revision>696</cp:revision>
  <dcterms:created xsi:type="dcterms:W3CDTF">2022-04-01T14:41:40Z</dcterms:created>
  <dcterms:modified xsi:type="dcterms:W3CDTF">2022-10-05T08:32:54Z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0x010100A59090F30CC30249A9137D104C310D5E</vt:lpwstr>
  </property>
  <property fmtid="{D5CDD505-2E9C-101B-9397-08002B2CF9AE}" pid="3" name="MediaServiceImageTags">
    <vt:lpwstr/>
  </property>
</Properties>
</file>